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326" r:id="rId3"/>
    <p:sldId id="324" r:id="rId4"/>
    <p:sldId id="327" r:id="rId5"/>
    <p:sldId id="260" r:id="rId6"/>
    <p:sldId id="259" r:id="rId7"/>
    <p:sldId id="258" r:id="rId8"/>
    <p:sldId id="306" r:id="rId9"/>
    <p:sldId id="308" r:id="rId10"/>
    <p:sldId id="309" r:id="rId11"/>
    <p:sldId id="307" r:id="rId12"/>
    <p:sldId id="310" r:id="rId13"/>
    <p:sldId id="265" r:id="rId14"/>
    <p:sldId id="318" r:id="rId15"/>
    <p:sldId id="261" r:id="rId16"/>
    <p:sldId id="263" r:id="rId17"/>
    <p:sldId id="323" r:id="rId18"/>
    <p:sldId id="264" r:id="rId19"/>
    <p:sldId id="266" r:id="rId20"/>
    <p:sldId id="268" r:id="rId21"/>
    <p:sldId id="269" r:id="rId22"/>
    <p:sldId id="270" r:id="rId23"/>
    <p:sldId id="325" r:id="rId24"/>
    <p:sldId id="273" r:id="rId25"/>
    <p:sldId id="278" r:id="rId26"/>
    <p:sldId id="280" r:id="rId27"/>
    <p:sldId id="281" r:id="rId28"/>
    <p:sldId id="282" r:id="rId29"/>
    <p:sldId id="311" r:id="rId30"/>
    <p:sldId id="312" r:id="rId31"/>
    <p:sldId id="283" r:id="rId32"/>
    <p:sldId id="284" r:id="rId33"/>
    <p:sldId id="285" r:id="rId34"/>
    <p:sldId id="313" r:id="rId35"/>
    <p:sldId id="291" r:id="rId36"/>
    <p:sldId id="286" r:id="rId37"/>
    <p:sldId id="289" r:id="rId38"/>
    <p:sldId id="287" r:id="rId39"/>
    <p:sldId id="314" r:id="rId40"/>
    <p:sldId id="290" r:id="rId41"/>
    <p:sldId id="315" r:id="rId42"/>
    <p:sldId id="292" r:id="rId43"/>
    <p:sldId id="328" r:id="rId44"/>
    <p:sldId id="293" r:id="rId45"/>
    <p:sldId id="294" r:id="rId46"/>
    <p:sldId id="295" r:id="rId47"/>
    <p:sldId id="296" r:id="rId48"/>
    <p:sldId id="321" r:id="rId49"/>
    <p:sldId id="322" r:id="rId50"/>
    <p:sldId id="297" r:id="rId51"/>
    <p:sldId id="316" r:id="rId52"/>
    <p:sldId id="298" r:id="rId53"/>
    <p:sldId id="299" r:id="rId54"/>
    <p:sldId id="300" r:id="rId55"/>
    <p:sldId id="301" r:id="rId56"/>
    <p:sldId id="302" r:id="rId57"/>
    <p:sldId id="320" r:id="rId58"/>
    <p:sldId id="303" r:id="rId59"/>
    <p:sldId id="304" r:id="rId60"/>
    <p:sldId id="31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616CB"/>
    <a:srgbClr val="2B9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5"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9B2E84-D2E9-4761-89B0-366F7514EF35}" type="datetimeFigureOut">
              <a:rPr lang="en-US" smtClean="0"/>
              <a:pPr/>
              <a:t>10/15/2015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A93902-0C51-4795-9AD6-C61B8A3299B9}" type="slidenum">
              <a:rPr lang="en-US" smtClean="0"/>
              <a:pPr/>
              <a:t>‹#›</a:t>
            </a:fld>
            <a:endParaRPr lang="en-US" dirty="0"/>
          </a:p>
        </p:txBody>
      </p:sp>
    </p:spTree>
    <p:extLst>
      <p:ext uri="{BB962C8B-B14F-4D97-AF65-F5344CB8AC3E}">
        <p14:creationId xmlns:p14="http://schemas.microsoft.com/office/powerpoint/2010/main" val="1538018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9DDD3-0CFF-45C3-931D-8999A6AEA886}" type="datetimeFigureOut">
              <a:rPr lang="en-US" smtClean="0"/>
              <a:pPr/>
              <a:t>10/15/2015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62AD5-F29A-4D6E-A832-144C5FCD09B4}" type="slidenum">
              <a:rPr lang="en-US" smtClean="0"/>
              <a:pPr/>
              <a:t>‹#›</a:t>
            </a:fld>
            <a:endParaRPr lang="en-US"/>
          </a:p>
        </p:txBody>
      </p:sp>
    </p:spTree>
    <p:extLst>
      <p:ext uri="{BB962C8B-B14F-4D97-AF65-F5344CB8AC3E}">
        <p14:creationId xmlns:p14="http://schemas.microsoft.com/office/powerpoint/2010/main" val="368416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DAACD4-470C-4A8E-BCF5-48734D5E1138}" type="slidenum">
              <a:rPr lang="en-US" smtClean="0"/>
              <a:pPr/>
              <a:t>29</a:t>
            </a:fld>
            <a:endParaRPr lang="en-US"/>
          </a:p>
        </p:txBody>
      </p:sp>
    </p:spTree>
    <p:extLst>
      <p:ext uri="{BB962C8B-B14F-4D97-AF65-F5344CB8AC3E}">
        <p14:creationId xmlns:p14="http://schemas.microsoft.com/office/powerpoint/2010/main" val="144402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DAACD4-470C-4A8E-BCF5-48734D5E1138}" type="slidenum">
              <a:rPr lang="en-US" smtClean="0"/>
              <a:pPr/>
              <a:t>30</a:t>
            </a:fld>
            <a:endParaRPr lang="en-US"/>
          </a:p>
        </p:txBody>
      </p:sp>
    </p:spTree>
    <p:extLst>
      <p:ext uri="{BB962C8B-B14F-4D97-AF65-F5344CB8AC3E}">
        <p14:creationId xmlns:p14="http://schemas.microsoft.com/office/powerpoint/2010/main" val="39203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DAACD4-470C-4A8E-BCF5-48734D5E1138}" type="slidenum">
              <a:rPr lang="en-US" smtClean="0"/>
              <a:pPr/>
              <a:t>34</a:t>
            </a:fld>
            <a:endParaRPr lang="en-US"/>
          </a:p>
        </p:txBody>
      </p:sp>
    </p:spTree>
    <p:extLst>
      <p:ext uri="{BB962C8B-B14F-4D97-AF65-F5344CB8AC3E}">
        <p14:creationId xmlns:p14="http://schemas.microsoft.com/office/powerpoint/2010/main" val="3290250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F793E7B8-37CE-415C-B8B1-3F217F2D860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93E7B8-37CE-415C-B8B1-3F217F2D86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93E7B8-37CE-415C-B8B1-3F217F2D860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F793E7B8-37CE-415C-B8B1-3F217F2D860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F793E7B8-37CE-415C-B8B1-3F217F2D860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F793E7B8-37CE-415C-B8B1-3F217F2D860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F793E7B8-37CE-415C-B8B1-3F217F2D860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93E7B8-37CE-415C-B8B1-3F217F2D86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93E7B8-37CE-415C-B8B1-3F217F2D860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93E7B8-37CE-415C-B8B1-3F217F2D860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A3894454-58A8-4DEF-BF06-BD354903E7B8}"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F793E7B8-37CE-415C-B8B1-3F217F2D860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3894454-58A8-4DEF-BF06-BD354903E7B8}" type="datetimeFigureOut">
              <a:rPr lang="en-US" smtClean="0"/>
              <a:pPr/>
              <a:t>10/15/2015</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793E7B8-37CE-415C-B8B1-3F217F2D860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FFOEZh1Lbb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kipiling%20and%20white%20man's%20burden&amp;source=images&amp;cd=&amp;cad=rja&amp;docid=DYBwdqGuCZ_UxM&amp;tbnid=DnbK4pmG0EiMWM:&amp;ved=0CAUQjRw&amp;url=http://johnedwinmason.typepad.com/john_edwin_mason_photogra/2012/03/white-mans-burden.html&amp;ei=_zBdUuCEM4PS9QSbmYHQBg&amp;bvm=bv.53899372,d.eWU&amp;psig=AFQjCNGW4AQkHHR-5hGpddCHTOe1TVe1Ag&amp;ust=138192547567197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http://en.wikipedia.org/wiki/File:BSicon_lDST.sv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upload.wikimedia.org/wikipedia/commons/9/94/BritishLionTenniel1857Punch1.jp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imperialism&amp;source=images&amp;cd=&amp;cad=rja&amp;docid=NbCM8OJu1V6PcM&amp;tbnid=jVM7ISPLLaa5HM:&amp;ved=0CAUQjRw&amp;url=http://www.fordjordan.com/random-thoughts/american-imperialism-vs-european-imperialism-part-1&amp;ei=QFVdUo3zAZHa8AS244HoBA&amp;bvm=bv.53899372,d.eWU&amp;psig=AFQjCNEiu_s0NdBytw9jWSNa42Yd_VHRig&amp;ust=1381934775671717" TargetMode="External"/><Relationship Id="rId1" Type="http://schemas.openxmlformats.org/officeDocument/2006/relationships/slideLayout" Target="../slideLayouts/slideLayout2.xml"/><Relationship Id="rId4" Type="http://schemas.openxmlformats.org/officeDocument/2006/relationships/hyperlink" Target="http://www.youtube.com/watch?v=OJe1W_HIWm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sa=i&amp;source=images&amp;cd=&amp;cad=rja&amp;docid=hD4-LgmiXOfuVM&amp;tbnid=fxFm0u3hgoR3pM:&amp;ved=0CAgQjRwwAA&amp;url=http://apushwithturner.com/page/2/&amp;ei=0IVMUfDaKoSq0AGI_IDoDw&amp;psig=AFQjCNEuvGjkN0SDKUCeQ3vrwaH7X3sVBg&amp;ust=1364055888762880"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url?sa=i&amp;rct=j&amp;q=&amp;esrc=s&amp;frm=1&amp;source=images&amp;cd=&amp;cad=rja&amp;docid=ZGpGkHvoifXR5M&amp;tbnid=Igw0czINa6RO1M:&amp;ved=0CAUQjRw&amp;url=http://dennisperrin.blogspot.com/2011_05_01_archive.html&amp;ei=AYdMUdfbB-bp0gGbjYCoBQ&amp;bvm=bv.44158598,d.dmQ&amp;psig=AFQjCNHNb1jrhp8c59BLjJdNkLC6Qn23zg&amp;ust=1364056186280867"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upload.wikimedia.org/wikipedia/commons/6/66/Hotel_Wentworth.jpg" TargetMode="External"/><Relationship Id="rId2" Type="http://schemas.openxmlformats.org/officeDocument/2006/relationships/image" Target="../media/image45.jpeg"/><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oogle.com/imgres?imgurl=http://4.bp.blogspot.com/_YPWCZd16yuM/S-ZTw_ms-qI/AAAAAAAAAPc/W5cmIQ7-rmQ/s1600/africa.jpg&amp;imgrefurl=http://shawnglobalblogpd3.blogspot.com/2010/04/african-independence.html&amp;h=787&amp;w=600&amp;sz=60&amp;tbnid=G_nf2uM1mby_qM:&amp;tbnh=257&amp;tbnw=196&amp;prev=/images?q=african+imperialism&amp;zoom=1&amp;q=african+imperialism&amp;hl=en&amp;usg=__iF-yqBE04hcVb6hZOkuRcjeilpk=&amp;sa=X&amp;ei=V252Tc-sJ6OE0QGAmOXYBg&amp;sqi=2&amp;ved=0CCQQ9QEwA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2971800" cy="1222375"/>
          </a:xfrm>
        </p:spPr>
        <p:txBody>
          <a:bodyPr/>
          <a:lstStyle/>
          <a:p>
            <a:r>
              <a:rPr lang="en-US" dirty="0" smtClean="0"/>
              <a:t>Imperialism</a:t>
            </a:r>
            <a:endParaRPr lang="en-US" dirty="0"/>
          </a:p>
        </p:txBody>
      </p:sp>
      <p:pic>
        <p:nvPicPr>
          <p:cNvPr id="57346" name="Picture 2" descr="http://4.bp.blogspot.com/_YPWCZd16yuM/S-ZTw_ms-qI/AAAAAAAAAPc/W5cmIQ7-rmQ/s1600/africa.jpg"/>
          <p:cNvPicPr>
            <a:picLocks noChangeAspect="1" noChangeArrowheads="1"/>
          </p:cNvPicPr>
          <p:nvPr/>
        </p:nvPicPr>
        <p:blipFill>
          <a:blip r:embed="rId2" cstate="print"/>
          <a:srcRect/>
          <a:stretch>
            <a:fillRect/>
          </a:stretch>
        </p:blipFill>
        <p:spPr bwMode="auto">
          <a:xfrm>
            <a:off x="3276600" y="0"/>
            <a:ext cx="5867400" cy="67755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Empire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British dominated 19</a:t>
            </a:r>
            <a:r>
              <a:rPr lang="en-US" baseline="30000" dirty="0" smtClean="0"/>
              <a:t>th</a:t>
            </a:r>
            <a:r>
              <a:rPr lang="en-US" dirty="0" smtClean="0"/>
              <a:t> century imperialism </a:t>
            </a:r>
          </a:p>
          <a:p>
            <a:r>
              <a:rPr lang="en-US" dirty="0" smtClean="0"/>
              <a:t>Reached it’s height under Queen Victoria</a:t>
            </a:r>
          </a:p>
          <a:p>
            <a:r>
              <a:rPr lang="en-US" dirty="0" smtClean="0"/>
              <a:t>Since the </a:t>
            </a:r>
            <a:r>
              <a:rPr lang="en-US" dirty="0" err="1" smtClean="0"/>
              <a:t>Ind</a:t>
            </a:r>
            <a:r>
              <a:rPr lang="en-US" dirty="0" smtClean="0"/>
              <a:t> Rev started here, it makes sense they were one of the 1</a:t>
            </a:r>
            <a:r>
              <a:rPr lang="en-US" baseline="30000" dirty="0" smtClean="0"/>
              <a:t>st</a:t>
            </a:r>
            <a:r>
              <a:rPr lang="en-US" dirty="0" smtClean="0"/>
              <a:t> Imperialist nations.</a:t>
            </a:r>
          </a:p>
          <a:p>
            <a:r>
              <a:rPr lang="en-US" dirty="0" smtClean="0"/>
              <a:t>Originally about economics        PRIDE</a:t>
            </a:r>
          </a:p>
          <a:p>
            <a:r>
              <a:rPr lang="en-US" dirty="0" smtClean="0"/>
              <a:t>glorified imperialism in stories, newspapers, poetry</a:t>
            </a:r>
          </a:p>
          <a:p>
            <a:pPr lvl="1"/>
            <a:r>
              <a:rPr lang="en-US" dirty="0" smtClean="0"/>
              <a:t> Ex. Kipling’s </a:t>
            </a:r>
            <a:r>
              <a:rPr lang="en-US" i="1" dirty="0" smtClean="0"/>
              <a:t>White Man’s Burden</a:t>
            </a:r>
            <a:endParaRPr lang="en-US" dirty="0" smtClean="0"/>
          </a:p>
          <a:p>
            <a:r>
              <a:rPr lang="en-US" dirty="0" smtClean="0"/>
              <a:t> Major Rivals:</a:t>
            </a:r>
          </a:p>
          <a:p>
            <a:pPr lvl="1"/>
            <a:r>
              <a:rPr lang="en-US" dirty="0" smtClean="0"/>
              <a:t>France</a:t>
            </a:r>
          </a:p>
          <a:p>
            <a:pPr lvl="1"/>
            <a:r>
              <a:rPr lang="en-US" dirty="0" smtClean="0"/>
              <a:t>Germany</a:t>
            </a:r>
          </a:p>
          <a:p>
            <a:pPr lvl="1"/>
            <a:r>
              <a:rPr lang="en-US" dirty="0" smtClean="0"/>
              <a:t>Belgium</a:t>
            </a:r>
          </a:p>
          <a:p>
            <a:pPr lvl="1"/>
            <a:endParaRPr lang="en-US" dirty="0" smtClean="0"/>
          </a:p>
          <a:p>
            <a:pPr lvl="1">
              <a:buNone/>
            </a:pPr>
            <a:endParaRPr lang="en-US" i="1" dirty="0" smtClean="0"/>
          </a:p>
        </p:txBody>
      </p:sp>
      <p:sp>
        <p:nvSpPr>
          <p:cNvPr id="4" name="Right Arrow 3"/>
          <p:cNvSpPr/>
          <p:nvPr/>
        </p:nvSpPr>
        <p:spPr>
          <a:xfrm>
            <a:off x="4648200" y="31242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p:cTn id="30"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1"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6" end="6"/>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7" end="7"/>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p:cTn id="40"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8" end="8"/>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p:cTn id="45"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RHODES COLOSSUS</a:t>
            </a:r>
            <a:endParaRPr lang="en-US" dirty="0"/>
          </a:p>
        </p:txBody>
      </p:sp>
      <p:pic>
        <p:nvPicPr>
          <p:cNvPr id="7" name="Content Placeholder 6" descr="rhodes.gif"/>
          <p:cNvPicPr>
            <a:picLocks noGrp="1" noChangeAspect="1"/>
          </p:cNvPicPr>
          <p:nvPr>
            <p:ph sz="half" idx="1"/>
          </p:nvPr>
        </p:nvPicPr>
        <p:blipFill>
          <a:blip r:embed="rId2" cstate="print"/>
          <a:stretch>
            <a:fillRect/>
          </a:stretch>
        </p:blipFill>
        <p:spPr>
          <a:xfrm>
            <a:off x="533401" y="1143000"/>
            <a:ext cx="3429000" cy="4622242"/>
          </a:xfrm>
        </p:spPr>
      </p:pic>
      <p:sp>
        <p:nvSpPr>
          <p:cNvPr id="6" name="Content Placeholder 5"/>
          <p:cNvSpPr>
            <a:spLocks noGrp="1"/>
          </p:cNvSpPr>
          <p:nvPr>
            <p:ph sz="half" idx="2"/>
          </p:nvPr>
        </p:nvSpPr>
        <p:spPr>
          <a:xfrm>
            <a:off x="4114800" y="1219200"/>
            <a:ext cx="4343400" cy="4419600"/>
          </a:xfrm>
        </p:spPr>
        <p:txBody>
          <a:bodyPr>
            <a:normAutofit fontScale="85000" lnSpcReduction="20000"/>
          </a:bodyPr>
          <a:lstStyle/>
          <a:p>
            <a:pPr>
              <a:buNone/>
            </a:pPr>
            <a:r>
              <a:rPr lang="en-US" sz="3000" dirty="0" smtClean="0"/>
              <a:t>	Cecil Rhodes</a:t>
            </a:r>
            <a:r>
              <a:rPr lang="en-US" dirty="0" smtClean="0"/>
              <a:t>, </a:t>
            </a:r>
            <a:r>
              <a:rPr lang="en-US" sz="2600" dirty="0" smtClean="0"/>
              <a:t>shown standing astride of Africa, in a cartoon from </a:t>
            </a:r>
            <a:r>
              <a:rPr lang="en-US" sz="2600" i="1" dirty="0" smtClean="0"/>
              <a:t>Punch </a:t>
            </a:r>
            <a:r>
              <a:rPr lang="en-US" sz="2600" dirty="0" smtClean="0"/>
              <a:t>magazine; Rhodes had built the trans-Africa railway, and is the man after whom the nation of Rhodesia was named (now Zimbabwe). The cartoon is a play on the old Colossus of Rhodes, which was one of the “Seven Wonders of the Ancient World.”  There was an old statue in Greece depicting the Greek God Helios back in 290 BC)</a:t>
            </a:r>
            <a:br>
              <a:rPr lang="en-US" sz="2600" dirty="0" smtClean="0"/>
            </a:br>
            <a:endParaRPr lang="en-US" dirty="0"/>
          </a:p>
        </p:txBody>
      </p:sp>
      <p:sp>
        <p:nvSpPr>
          <p:cNvPr id="5" name="TextBox 4"/>
          <p:cNvSpPr txBox="1"/>
          <p:nvPr/>
        </p:nvSpPr>
        <p:spPr>
          <a:xfrm>
            <a:off x="76200" y="5638800"/>
            <a:ext cx="8763000" cy="1015663"/>
          </a:xfrm>
          <a:prstGeom prst="rect">
            <a:avLst/>
          </a:prstGeom>
          <a:noFill/>
        </p:spPr>
        <p:txBody>
          <a:bodyPr wrap="square" rtlCol="0">
            <a:spAutoFit/>
          </a:bodyPr>
          <a:lstStyle/>
          <a:p>
            <a:r>
              <a:rPr lang="en-US" sz="2000" b="1" dirty="0" smtClean="0"/>
              <a:t>“We [the British] happen to be the best in the world, with the highest ideals of dependency and justice and liberty and peace, and the more of the world we inhabit, the better it is for humanity.”  </a:t>
            </a:r>
            <a:r>
              <a:rPr lang="en-US" sz="2000" b="1" dirty="0" smtClean="0">
                <a:solidFill>
                  <a:srgbClr val="FF0000"/>
                </a:solidFill>
              </a:rPr>
              <a:t>SEE article from </a:t>
            </a:r>
            <a:r>
              <a:rPr lang="en-US" sz="2000" b="1" i="1" dirty="0" smtClean="0">
                <a:solidFill>
                  <a:srgbClr val="FF0000"/>
                </a:solidFill>
              </a:rPr>
              <a:t>THE WEEK </a:t>
            </a:r>
            <a:r>
              <a:rPr lang="en-US" sz="2000" b="1" dirty="0" smtClean="0">
                <a:solidFill>
                  <a:srgbClr val="FF0000"/>
                </a:solidFill>
              </a:rPr>
              <a:t>(in binder)</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Perspective</a:t>
            </a:r>
            <a:endParaRPr lang="en-US" dirty="0"/>
          </a:p>
        </p:txBody>
      </p:sp>
      <p:sp>
        <p:nvSpPr>
          <p:cNvPr id="6" name="Content Placeholder 5"/>
          <p:cNvSpPr>
            <a:spLocks noGrp="1"/>
          </p:cNvSpPr>
          <p:nvPr>
            <p:ph idx="1"/>
          </p:nvPr>
        </p:nvSpPr>
        <p:spPr>
          <a:xfrm>
            <a:off x="304800" y="1554162"/>
            <a:ext cx="6477000" cy="4525963"/>
          </a:xfrm>
        </p:spPr>
        <p:txBody>
          <a:bodyPr>
            <a:normAutofit fontScale="77500" lnSpcReduction="20000"/>
          </a:bodyPr>
          <a:lstStyle/>
          <a:p>
            <a:pPr>
              <a:buNone/>
            </a:pPr>
            <a:r>
              <a:rPr lang="en-US" dirty="0" smtClean="0"/>
              <a:t>“Our whole existence has been controlled by people with an alien attitude to life, people with different customs and beliefs. They have determined the form of government, the types of economic activity, and the schooling which our children have…A man who tries to control the life of another does not destroy the other any less because he does it, as he thinks, for the other’s benefit. It is the principle which is wrong, the principle of one man governing another without his consent.”</a:t>
            </a:r>
          </a:p>
          <a:p>
            <a:pPr>
              <a:buNone/>
            </a:pPr>
            <a:r>
              <a:rPr lang="en-US" dirty="0" smtClean="0"/>
              <a:t>			-Julius Nyerere of Tanzania</a:t>
            </a:r>
            <a:endParaRPr lang="en-US" dirty="0"/>
          </a:p>
        </p:txBody>
      </p:sp>
      <p:pic>
        <p:nvPicPr>
          <p:cNvPr id="8" name="Picture 7" descr="Nyerere2.jpg"/>
          <p:cNvPicPr>
            <a:picLocks noChangeAspect="1"/>
          </p:cNvPicPr>
          <p:nvPr/>
        </p:nvPicPr>
        <p:blipFill>
          <a:blip r:embed="rId2" cstate="print"/>
          <a:stretch>
            <a:fillRect/>
          </a:stretch>
        </p:blipFill>
        <p:spPr>
          <a:xfrm>
            <a:off x="6705600" y="1828800"/>
            <a:ext cx="2197100" cy="2921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Partition of Africa</a:t>
            </a:r>
            <a:endParaRPr lang="en-US" dirty="0"/>
          </a:p>
        </p:txBody>
      </p:sp>
      <p:pic>
        <p:nvPicPr>
          <p:cNvPr id="5" name="Content Placeholder 4" descr="partition of africa.gif"/>
          <p:cNvPicPr>
            <a:picLocks noGrp="1" noChangeAspect="1"/>
          </p:cNvPicPr>
          <p:nvPr>
            <p:ph idx="1"/>
          </p:nvPr>
        </p:nvPicPr>
        <p:blipFill>
          <a:blip r:embed="rId2" cstate="print"/>
          <a:stretch>
            <a:fillRect/>
          </a:stretch>
        </p:blipFill>
        <p:spPr>
          <a:xfrm>
            <a:off x="990600" y="1524000"/>
            <a:ext cx="7467600" cy="48671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smtClean="0"/>
              <a:t>King Leopold of Belgium</a:t>
            </a:r>
            <a:endParaRPr lang="en-US" dirty="0"/>
          </a:p>
        </p:txBody>
      </p:sp>
      <p:pic>
        <p:nvPicPr>
          <p:cNvPr id="71682" name="Picture 2" descr="http://www.eastchester.k12.ny.us/schools/hs/teachers/library/images/imperialism.jpg"/>
          <p:cNvPicPr>
            <a:picLocks noChangeAspect="1" noChangeArrowheads="1"/>
          </p:cNvPicPr>
          <p:nvPr/>
        </p:nvPicPr>
        <p:blipFill>
          <a:blip r:embed="rId2" cstate="print"/>
          <a:srcRect/>
          <a:stretch>
            <a:fillRect/>
          </a:stretch>
        </p:blipFill>
        <p:spPr bwMode="auto">
          <a:xfrm>
            <a:off x="2514600" y="1143000"/>
            <a:ext cx="3505200" cy="5335226"/>
          </a:xfrm>
          <a:prstGeom prst="rect">
            <a:avLst/>
          </a:prstGeom>
          <a:noFill/>
        </p:spPr>
      </p:pic>
      <p:sp>
        <p:nvSpPr>
          <p:cNvPr id="7" name="TextBox 6"/>
          <p:cNvSpPr txBox="1"/>
          <p:nvPr/>
        </p:nvSpPr>
        <p:spPr>
          <a:xfrm>
            <a:off x="6324600" y="2819400"/>
            <a:ext cx="2438400" cy="1754326"/>
          </a:xfrm>
          <a:prstGeom prst="rect">
            <a:avLst/>
          </a:prstGeom>
          <a:noFill/>
        </p:spPr>
        <p:txBody>
          <a:bodyPr wrap="square" rtlCol="0">
            <a:spAutoFit/>
          </a:bodyPr>
          <a:lstStyle/>
          <a:p>
            <a:r>
              <a:rPr lang="en-US" dirty="0" smtClean="0"/>
              <a:t>The snake represents King Leopold and Belgium’s stranglehold that it had on the natives of Congo (rubber tree farms)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Imperialists divide Africa</a:t>
            </a:r>
            <a:endParaRPr lang="en-US" dirty="0"/>
          </a:p>
        </p:txBody>
      </p:sp>
      <p:sp>
        <p:nvSpPr>
          <p:cNvPr id="3" name="Content Placeholder 2"/>
          <p:cNvSpPr>
            <a:spLocks noGrp="1"/>
          </p:cNvSpPr>
          <p:nvPr>
            <p:ph idx="1"/>
          </p:nvPr>
        </p:nvSpPr>
        <p:spPr>
          <a:xfrm>
            <a:off x="304800" y="1554162"/>
            <a:ext cx="8686800" cy="5151438"/>
          </a:xfrm>
        </p:spPr>
        <p:txBody>
          <a:bodyPr>
            <a:normAutofit lnSpcReduction="10000"/>
          </a:bodyPr>
          <a:lstStyle/>
          <a:p>
            <a:r>
              <a:rPr lang="en-US" dirty="0" smtClean="0"/>
              <a:t>Forces of Imperialism (</a:t>
            </a:r>
            <a:r>
              <a:rPr lang="en-US" dirty="0" err="1" smtClean="0"/>
              <a:t>pg</a:t>
            </a:r>
            <a:r>
              <a:rPr lang="en-US" dirty="0" smtClean="0"/>
              <a:t> 306-308)</a:t>
            </a:r>
          </a:p>
          <a:p>
            <a:pPr marL="971550" lvl="1" indent="-514350"/>
            <a:r>
              <a:rPr lang="en-US" dirty="0" smtClean="0"/>
              <a:t>Motives?</a:t>
            </a:r>
          </a:p>
          <a:p>
            <a:pPr marL="1371600" lvl="2" indent="-514350">
              <a:buFont typeface="+mj-lt"/>
              <a:buAutoNum type="arabicPeriod"/>
            </a:pPr>
            <a:r>
              <a:rPr lang="en-US" dirty="0" smtClean="0"/>
              <a:t> </a:t>
            </a:r>
          </a:p>
          <a:p>
            <a:pPr marL="1371600" lvl="2" indent="-514350">
              <a:buFont typeface="+mj-lt"/>
              <a:buAutoNum type="arabicPeriod"/>
            </a:pPr>
            <a:r>
              <a:rPr lang="en-US" dirty="0" smtClean="0"/>
              <a:t> </a:t>
            </a:r>
          </a:p>
          <a:p>
            <a:pPr marL="1371600" lvl="2" indent="-514350">
              <a:buFont typeface="+mj-lt"/>
              <a:buAutoNum type="arabicPeriod"/>
            </a:pPr>
            <a:r>
              <a:rPr lang="en-US" dirty="0" smtClean="0"/>
              <a:t> </a:t>
            </a:r>
          </a:p>
          <a:p>
            <a:pPr marL="971550" lvl="1" indent="-514350"/>
            <a:r>
              <a:rPr lang="en-US" dirty="0" smtClean="0"/>
              <a:t>Technological Advantages?</a:t>
            </a:r>
          </a:p>
          <a:p>
            <a:pPr marL="1371600" lvl="2" indent="-514350">
              <a:buFont typeface="+mj-lt"/>
              <a:buAutoNum type="arabicPeriod"/>
            </a:pPr>
            <a:r>
              <a:rPr lang="en-US" dirty="0" smtClean="0"/>
              <a:t> </a:t>
            </a:r>
          </a:p>
          <a:p>
            <a:pPr marL="1371600" lvl="2" indent="-514350">
              <a:buFont typeface="+mj-lt"/>
              <a:buAutoNum type="arabicPeriod"/>
            </a:pPr>
            <a:r>
              <a:rPr lang="en-US" dirty="0" smtClean="0"/>
              <a:t> </a:t>
            </a:r>
          </a:p>
          <a:p>
            <a:pPr marL="971550" lvl="1" indent="-514350"/>
            <a:r>
              <a:rPr lang="en-US" dirty="0" smtClean="0"/>
              <a:t> Internal Factors causing African vulnerability?</a:t>
            </a:r>
          </a:p>
          <a:p>
            <a:pPr marL="1371600" lvl="2" indent="-514350">
              <a:buFont typeface="+mj-lt"/>
              <a:buAutoNum type="arabicPeriod"/>
            </a:pPr>
            <a:r>
              <a:rPr lang="en-US" dirty="0" smtClean="0"/>
              <a:t> </a:t>
            </a:r>
          </a:p>
          <a:p>
            <a:pPr marL="1371600" lvl="2" indent="-514350">
              <a:buFont typeface="+mj-lt"/>
              <a:buAutoNum type="arabicPeriod"/>
            </a:pPr>
            <a:r>
              <a:rPr 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Imperialists divide Africa	</a:t>
            </a:r>
            <a:endParaRPr lang="en-US" dirty="0"/>
          </a:p>
        </p:txBody>
      </p:sp>
      <p:sp>
        <p:nvSpPr>
          <p:cNvPr id="3" name="Content Placeholder 2"/>
          <p:cNvSpPr>
            <a:spLocks noGrp="1"/>
          </p:cNvSpPr>
          <p:nvPr>
            <p:ph idx="1"/>
          </p:nvPr>
        </p:nvSpPr>
        <p:spPr/>
        <p:txBody>
          <a:bodyPr>
            <a:normAutofit/>
          </a:bodyPr>
          <a:lstStyle/>
          <a:p>
            <a:r>
              <a:rPr lang="en-US" dirty="0" smtClean="0"/>
              <a:t>Berlin Conference 1884-85</a:t>
            </a:r>
          </a:p>
          <a:p>
            <a:pPr lvl="1"/>
            <a:r>
              <a:rPr lang="en-US" dirty="0" smtClean="0"/>
              <a:t>rules establishing “fairness” in the European division of Africa</a:t>
            </a:r>
          </a:p>
          <a:p>
            <a:pPr lvl="2"/>
            <a:r>
              <a:rPr lang="en-US" dirty="0" smtClean="0"/>
              <a:t>Rule #1: </a:t>
            </a:r>
          </a:p>
          <a:p>
            <a:pPr lvl="2"/>
            <a:r>
              <a:rPr lang="en-US" dirty="0" smtClean="0"/>
              <a:t>Rule #2: </a:t>
            </a:r>
          </a:p>
          <a:p>
            <a:pPr lvl="1">
              <a:buNone/>
            </a:pPr>
            <a:endParaRPr lang="en-US" dirty="0" smtClean="0"/>
          </a:p>
          <a:p>
            <a:pPr lvl="1"/>
            <a:r>
              <a:rPr lang="en-US" b="1" dirty="0" smtClean="0"/>
              <a:t>Africans never attended meetings</a:t>
            </a:r>
          </a:p>
          <a:p>
            <a:pPr lvl="1"/>
            <a:r>
              <a:rPr lang="en-US" dirty="0" smtClean="0"/>
              <a:t>1914- _______and _______ only 2 remaining free African countries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THIS!</a:t>
            </a:r>
            <a:endParaRPr lang="en-US" dirty="0"/>
          </a:p>
        </p:txBody>
      </p:sp>
      <p:pic>
        <p:nvPicPr>
          <p:cNvPr id="4" name="Picture 2" descr="http://4.bp.blogspot.com/_YPWCZd16yuM/S-ZTw_ms-qI/AAAAAAAAAPc/W5cmIQ7-rmQ/s1600/africa.jpg"/>
          <p:cNvPicPr>
            <a:picLocks noChangeAspect="1" noChangeArrowheads="1"/>
          </p:cNvPicPr>
          <p:nvPr/>
        </p:nvPicPr>
        <p:blipFill>
          <a:blip r:embed="rId2" cstate="print"/>
          <a:srcRect/>
          <a:stretch>
            <a:fillRect/>
          </a:stretch>
        </p:blipFill>
        <p:spPr bwMode="auto">
          <a:xfrm>
            <a:off x="2057400" y="1191716"/>
            <a:ext cx="4876800" cy="5631648"/>
          </a:xfrm>
          <a:prstGeom prst="rect">
            <a:avLst/>
          </a:prstGeom>
          <a:noFill/>
        </p:spPr>
      </p:pic>
    </p:spTree>
    <p:extLst>
      <p:ext uri="{BB962C8B-B14F-4D97-AF65-F5344CB8AC3E}">
        <p14:creationId xmlns:p14="http://schemas.microsoft.com/office/powerpoint/2010/main" val="955187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Imperialists divide Africa	</a:t>
            </a:r>
            <a:endParaRPr lang="en-US" dirty="0"/>
          </a:p>
        </p:txBody>
      </p:sp>
      <p:sp>
        <p:nvSpPr>
          <p:cNvPr id="3" name="Content Placeholder 2"/>
          <p:cNvSpPr>
            <a:spLocks noGrp="1"/>
          </p:cNvSpPr>
          <p:nvPr>
            <p:ph idx="1"/>
          </p:nvPr>
        </p:nvSpPr>
        <p:spPr>
          <a:xfrm>
            <a:off x="304800" y="1554162"/>
            <a:ext cx="8686800" cy="4999038"/>
          </a:xfrm>
        </p:spPr>
        <p:txBody>
          <a:bodyPr/>
          <a:lstStyle/>
          <a:p>
            <a:r>
              <a:rPr lang="en-US" dirty="0" smtClean="0"/>
              <a:t>Demand for Product Shapes Colonies</a:t>
            </a:r>
          </a:p>
          <a:p>
            <a:pPr lvl="1"/>
            <a:r>
              <a:rPr lang="en-US" dirty="0" smtClean="0"/>
              <a:t>Europeans expected ________ to buy ______ goods – they didn’t</a:t>
            </a:r>
          </a:p>
          <a:p>
            <a:pPr lvl="1"/>
            <a:r>
              <a:rPr lang="en-US" dirty="0" smtClean="0"/>
              <a:t>Europeans needs African colonies for raw materials and developed _________ PLANTATIONS</a:t>
            </a:r>
          </a:p>
          <a:p>
            <a:pPr lvl="1"/>
            <a:r>
              <a:rPr lang="en-US" dirty="0" smtClean="0"/>
              <a:t>Cash-Crop Plantation? (pg. 308)</a:t>
            </a:r>
          </a:p>
          <a:p>
            <a:pPr lvl="1"/>
            <a:r>
              <a:rPr lang="en-US" dirty="0" smtClean="0"/>
              <a:t>Examples: </a:t>
            </a:r>
          </a:p>
          <a:p>
            <a:pPr lvl="2"/>
            <a:r>
              <a:rPr lang="en-US" dirty="0" smtClean="0"/>
              <a:t>Peanuts, cocoa, palm oil, rubber</a:t>
            </a:r>
          </a:p>
          <a:p>
            <a:pPr lvl="2"/>
            <a:r>
              <a:rPr lang="en-US" dirty="0" smtClean="0"/>
              <a:t>Mineral resources: copper and tin</a:t>
            </a:r>
          </a:p>
        </p:txBody>
      </p:sp>
      <p:pic>
        <p:nvPicPr>
          <p:cNvPr id="4" name="Picture 3" descr="3187rubber_plant.jpg"/>
          <p:cNvPicPr>
            <a:picLocks noChangeAspect="1"/>
          </p:cNvPicPr>
          <p:nvPr/>
        </p:nvPicPr>
        <p:blipFill>
          <a:blip r:embed="rId2" cstate="print"/>
          <a:stretch>
            <a:fillRect/>
          </a:stretch>
        </p:blipFill>
        <p:spPr>
          <a:xfrm>
            <a:off x="7772400" y="3505200"/>
            <a:ext cx="1217458" cy="1828800"/>
          </a:xfrm>
          <a:prstGeom prst="rect">
            <a:avLst/>
          </a:prstGeom>
        </p:spPr>
      </p:pic>
      <p:pic>
        <p:nvPicPr>
          <p:cNvPr id="5" name="Picture 4" descr="tw_peanut.jpg"/>
          <p:cNvPicPr>
            <a:picLocks noChangeAspect="1"/>
          </p:cNvPicPr>
          <p:nvPr/>
        </p:nvPicPr>
        <p:blipFill>
          <a:blip r:embed="rId3" cstate="print"/>
          <a:stretch>
            <a:fillRect/>
          </a:stretch>
        </p:blipFill>
        <p:spPr>
          <a:xfrm>
            <a:off x="6019800" y="5105400"/>
            <a:ext cx="2286000" cy="1566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Imperialists divide Africa	</a:t>
            </a:r>
            <a:endParaRPr lang="en-US" dirty="0"/>
          </a:p>
        </p:txBody>
      </p:sp>
      <p:sp>
        <p:nvSpPr>
          <p:cNvPr id="3" name="Content Placeholder 2"/>
          <p:cNvSpPr>
            <a:spLocks noGrp="1"/>
          </p:cNvSpPr>
          <p:nvPr>
            <p:ph idx="1"/>
          </p:nvPr>
        </p:nvSpPr>
        <p:spPr/>
        <p:txBody>
          <a:bodyPr/>
          <a:lstStyle/>
          <a:p>
            <a:r>
              <a:rPr lang="en-US" dirty="0" smtClean="0"/>
              <a:t>Boer War (1899-1902)</a:t>
            </a:r>
          </a:p>
          <a:p>
            <a:pPr lvl="1"/>
            <a:r>
              <a:rPr lang="en-US" dirty="0" smtClean="0"/>
              <a:t>Dutch Farmers (_____) originally settled South Africa in 1600’s.</a:t>
            </a:r>
          </a:p>
          <a:p>
            <a:pPr lvl="1"/>
            <a:r>
              <a:rPr lang="en-US" dirty="0" smtClean="0"/>
              <a:t>_____ and _________ discovered in 1860s &amp; 80s catching attention of ______</a:t>
            </a:r>
          </a:p>
          <a:p>
            <a:pPr lvl="1"/>
            <a:r>
              <a:rPr lang="en-US" dirty="0" smtClean="0"/>
              <a:t>_______ invade – and eventually win</a:t>
            </a:r>
          </a:p>
          <a:p>
            <a:pPr lvl="1"/>
            <a:r>
              <a:rPr lang="en-US" dirty="0" smtClean="0"/>
              <a:t>Boer Republics collected under _______ control</a:t>
            </a:r>
          </a:p>
          <a:p>
            <a:pPr lvl="2"/>
            <a:r>
              <a:rPr lang="en-US" dirty="0" smtClean="0"/>
              <a:t>Union of South Africa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think of imperialism…..</a:t>
            </a:r>
            <a:endParaRPr lang="en-US" dirty="0"/>
          </a:p>
        </p:txBody>
      </p:sp>
      <p:sp>
        <p:nvSpPr>
          <p:cNvPr id="4" name="Rectangle 3"/>
          <p:cNvSpPr/>
          <p:nvPr/>
        </p:nvSpPr>
        <p:spPr>
          <a:xfrm>
            <a:off x="1884218" y="2286000"/>
            <a:ext cx="4953000" cy="369332"/>
          </a:xfrm>
          <a:prstGeom prst="rect">
            <a:avLst/>
          </a:prstGeom>
        </p:spPr>
        <p:txBody>
          <a:bodyPr wrap="square">
            <a:spAutoFit/>
          </a:bodyPr>
          <a:lstStyle/>
          <a:p>
            <a:r>
              <a:rPr lang="en-US" dirty="0">
                <a:hlinkClick r:id="rId2"/>
              </a:rPr>
              <a:t>http://www.youtube.com/watch?v=FFOEZh1Lbbg</a:t>
            </a:r>
            <a:endParaRPr lang="en-US" dirty="0"/>
          </a:p>
        </p:txBody>
      </p:sp>
    </p:spTree>
    <p:extLst>
      <p:ext uri="{BB962C8B-B14F-4D97-AF65-F5344CB8AC3E}">
        <p14:creationId xmlns:p14="http://schemas.microsoft.com/office/powerpoint/2010/main" val="2407322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Racism (warped sense of nationalism)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Europeans believed they were superior to non-Europeans</a:t>
            </a:r>
          </a:p>
          <a:p>
            <a:pPr lvl="1"/>
            <a:r>
              <a:rPr lang="en-US" dirty="0" smtClean="0"/>
              <a:t>Why?</a:t>
            </a:r>
          </a:p>
          <a:p>
            <a:r>
              <a:rPr lang="en-US" dirty="0" smtClean="0"/>
              <a:t>Europeans (white man) had to take on the burden and responsibility of  taming the heathens/civilizing savages (similar to Divine Right theory of Absolutism era)</a:t>
            </a:r>
          </a:p>
          <a:p>
            <a:r>
              <a:rPr lang="en-US" dirty="0" smtClean="0"/>
              <a:t>Social Darwinism: “survival of the fittest…strongest will survive” </a:t>
            </a:r>
          </a:p>
          <a:p>
            <a:pPr lvl="1"/>
            <a:r>
              <a:rPr lang="en-US" sz="2000" b="1" dirty="0" smtClean="0"/>
              <a:t>The “Haves” (Euros) and the “Have-nots” (Natives)</a:t>
            </a:r>
            <a:endParaRPr lang="en-US" sz="2000" b="1" u="sng" dirty="0" smtClean="0"/>
          </a:p>
          <a:p>
            <a:pPr lvl="1"/>
            <a:endParaRPr lang="en-US" b="1" dirty="0" smtClean="0"/>
          </a:p>
          <a:p>
            <a:r>
              <a:rPr lang="en-US" dirty="0" smtClean="0"/>
              <a:t>Christianity only “true” religion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amond(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White Man’s Burden </a:t>
            </a:r>
            <a:r>
              <a:rPr lang="en-US" sz="2800" dirty="0" smtClean="0"/>
              <a:t>by Rudyard Kipling </a:t>
            </a:r>
            <a:br>
              <a:rPr lang="en-US" sz="2800" dirty="0" smtClean="0"/>
            </a:br>
            <a:r>
              <a:rPr lang="en-US" sz="2800" dirty="0" smtClean="0"/>
              <a:t>                                               (author of “the Jungle Book”)</a:t>
            </a:r>
            <a:endParaRPr lang="en-US" dirty="0"/>
          </a:p>
        </p:txBody>
      </p:sp>
      <p:sp>
        <p:nvSpPr>
          <p:cNvPr id="3" name="Content Placeholder 2"/>
          <p:cNvSpPr>
            <a:spLocks noGrp="1"/>
          </p:cNvSpPr>
          <p:nvPr>
            <p:ph idx="1"/>
          </p:nvPr>
        </p:nvSpPr>
        <p:spPr/>
        <p:txBody>
          <a:bodyPr>
            <a:normAutofit/>
          </a:bodyPr>
          <a:lstStyle/>
          <a:p>
            <a:pPr algn="ctr">
              <a:buNone/>
            </a:pPr>
            <a:r>
              <a:rPr lang="en-US" sz="2400" dirty="0" smtClean="0"/>
              <a:t>Take up the </a:t>
            </a:r>
            <a:r>
              <a:rPr lang="en-US" sz="2400" b="1" dirty="0" smtClean="0"/>
              <a:t>White Man’s burden</a:t>
            </a:r>
            <a:r>
              <a:rPr lang="en-US" sz="2400" dirty="0" smtClean="0"/>
              <a:t>—</a:t>
            </a:r>
          </a:p>
          <a:p>
            <a:pPr algn="ctr">
              <a:buNone/>
            </a:pPr>
            <a:r>
              <a:rPr lang="en-US" sz="2400" b="1" dirty="0" smtClean="0"/>
              <a:t>Send forth </a:t>
            </a:r>
            <a:r>
              <a:rPr lang="en-US" sz="2400" dirty="0" smtClean="0"/>
              <a:t>the best ye breed—</a:t>
            </a:r>
          </a:p>
          <a:p>
            <a:pPr algn="ctr">
              <a:buNone/>
            </a:pPr>
            <a:r>
              <a:rPr lang="en-US" sz="2400" dirty="0" smtClean="0"/>
              <a:t>Go, bind your </a:t>
            </a:r>
            <a:r>
              <a:rPr lang="en-US" sz="2400" b="1" dirty="0" smtClean="0"/>
              <a:t>sons to exile</a:t>
            </a:r>
          </a:p>
          <a:p>
            <a:pPr algn="ctr">
              <a:buNone/>
            </a:pPr>
            <a:r>
              <a:rPr lang="en-US" sz="2400" dirty="0" smtClean="0"/>
              <a:t>To serve your </a:t>
            </a:r>
            <a:r>
              <a:rPr lang="en-US" sz="2400" b="1" dirty="0" smtClean="0"/>
              <a:t>captives’ need; </a:t>
            </a:r>
          </a:p>
          <a:p>
            <a:pPr algn="ctr">
              <a:buNone/>
            </a:pPr>
            <a:r>
              <a:rPr lang="en-US" sz="2400" dirty="0" smtClean="0"/>
              <a:t>To wait, in heavy harness,</a:t>
            </a:r>
          </a:p>
          <a:p>
            <a:pPr algn="ctr">
              <a:buNone/>
            </a:pPr>
            <a:r>
              <a:rPr lang="en-US" sz="2400" dirty="0" smtClean="0"/>
              <a:t>On fluttered folk and wild—</a:t>
            </a:r>
          </a:p>
          <a:p>
            <a:pPr algn="ctr">
              <a:buNone/>
            </a:pPr>
            <a:r>
              <a:rPr lang="en-US" sz="2400" dirty="0" smtClean="0"/>
              <a:t>Your </a:t>
            </a:r>
            <a:r>
              <a:rPr lang="en-US" sz="2400" b="1" dirty="0" smtClean="0"/>
              <a:t>new-caught sullen </a:t>
            </a:r>
            <a:r>
              <a:rPr lang="en-US" sz="2400" dirty="0" smtClean="0"/>
              <a:t>peoples,</a:t>
            </a:r>
          </a:p>
          <a:p>
            <a:pPr algn="ctr">
              <a:buNone/>
            </a:pPr>
            <a:r>
              <a:rPr lang="en-US" sz="2400" b="1" dirty="0" smtClean="0"/>
              <a:t>Half devil </a:t>
            </a:r>
            <a:r>
              <a:rPr lang="en-US" sz="2400" dirty="0" smtClean="0"/>
              <a:t>and </a:t>
            </a:r>
            <a:r>
              <a:rPr lang="en-US" sz="2400" b="1" dirty="0" smtClean="0"/>
              <a:t>half child.</a:t>
            </a:r>
          </a:p>
          <a:p>
            <a:pPr>
              <a:buNone/>
            </a:pPr>
            <a:endParaRPr lang="en-US" sz="2400" b="1" dirty="0" smtClean="0"/>
          </a:p>
          <a:p>
            <a:pPr algn="ctr">
              <a:buNone/>
            </a:pPr>
            <a:r>
              <a:rPr lang="en-US" sz="2400" b="1" dirty="0" smtClean="0"/>
              <a:t>According to Kipling, what is the “White Man’s burden”?</a:t>
            </a:r>
          </a:p>
          <a:p>
            <a:pPr>
              <a:buNone/>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diamond(in)">
                                      <p:cBhvr>
                                        <p:cTn id="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white man’s burden- </a:t>
            </a:r>
            <a:r>
              <a:rPr lang="en-US" sz="2200" b="1" dirty="0" smtClean="0"/>
              <a:t>The Journal,  Detroit . 1899</a:t>
            </a:r>
            <a:endParaRPr lang="en-US" b="1" dirty="0"/>
          </a:p>
        </p:txBody>
      </p:sp>
      <p:pic>
        <p:nvPicPr>
          <p:cNvPr id="4" name="Content Placeholder 3" descr="White_mans_burden_the_journal_detroit.jpg"/>
          <p:cNvPicPr>
            <a:picLocks noGrp="1" noChangeAspect="1"/>
          </p:cNvPicPr>
          <p:nvPr>
            <p:ph idx="1"/>
          </p:nvPr>
        </p:nvPicPr>
        <p:blipFill>
          <a:blip r:embed="rId2" cstate="print"/>
          <a:stretch>
            <a:fillRect/>
          </a:stretch>
        </p:blipFill>
        <p:spPr>
          <a:xfrm>
            <a:off x="914400" y="1524000"/>
            <a:ext cx="7239000" cy="492252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838200"/>
          </a:xfrm>
        </p:spPr>
        <p:txBody>
          <a:bodyPr/>
          <a:lstStyle/>
          <a:p>
            <a:r>
              <a:rPr lang="en-US" dirty="0" smtClean="0"/>
              <a:t>Analyze this!</a:t>
            </a:r>
            <a:endParaRPr lang="en-US" dirty="0"/>
          </a:p>
        </p:txBody>
      </p:sp>
      <p:pic>
        <p:nvPicPr>
          <p:cNvPr id="1026" name="Picture 2" descr="http://johnedwinmason.typepad.com/.a/6a0112791cb10528a40168e8ca5b9d970c-550wi">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762001"/>
            <a:ext cx="9123272"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16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imperialism</a:t>
            </a:r>
            <a:endParaRPr lang="en-US" dirty="0"/>
          </a:p>
        </p:txBody>
      </p:sp>
      <p:sp>
        <p:nvSpPr>
          <p:cNvPr id="3" name="Content Placeholder 2"/>
          <p:cNvSpPr>
            <a:spLocks noGrp="1"/>
          </p:cNvSpPr>
          <p:nvPr>
            <p:ph idx="1"/>
          </p:nvPr>
        </p:nvSpPr>
        <p:spPr>
          <a:xfrm>
            <a:off x="304800" y="1554162"/>
            <a:ext cx="8686800" cy="5075238"/>
          </a:xfrm>
        </p:spPr>
        <p:txBody>
          <a:bodyPr>
            <a:normAutofit fontScale="92500" lnSpcReduction="20000"/>
          </a:bodyPr>
          <a:lstStyle/>
          <a:p>
            <a:pPr marL="514350" indent="-514350"/>
            <a:r>
              <a:rPr lang="en-US" sz="2800" u="sng" dirty="0" smtClean="0">
                <a:solidFill>
                  <a:srgbClr val="FF3300"/>
                </a:solidFill>
              </a:rPr>
              <a:t>Colony </a:t>
            </a:r>
            <a:r>
              <a:rPr lang="en-US" sz="2800" dirty="0" smtClean="0">
                <a:solidFill>
                  <a:srgbClr val="FF3300"/>
                </a:solidFill>
              </a:rPr>
              <a:t>(Direct) – country governed internally by a foreign power (e.g. 13 Colonies)</a:t>
            </a:r>
          </a:p>
          <a:p>
            <a:pPr marL="514350" indent="-514350"/>
            <a:r>
              <a:rPr lang="en-US" sz="2800" u="sng" dirty="0" smtClean="0">
                <a:solidFill>
                  <a:srgbClr val="F616CB"/>
                </a:solidFill>
              </a:rPr>
              <a:t>Protectorate</a:t>
            </a:r>
            <a:r>
              <a:rPr lang="en-US" sz="2800" dirty="0" smtClean="0">
                <a:solidFill>
                  <a:srgbClr val="F616CB"/>
                </a:solidFill>
              </a:rPr>
              <a:t> (Indirect) – country with its own internal government but under control of outside power (Puppet Government)</a:t>
            </a:r>
          </a:p>
          <a:p>
            <a:pPr marL="514350" indent="-514350"/>
            <a:r>
              <a:rPr lang="en-US" sz="2800" u="sng" dirty="0" smtClean="0">
                <a:solidFill>
                  <a:srgbClr val="00B050"/>
                </a:solidFill>
              </a:rPr>
              <a:t>Sphere of Influence </a:t>
            </a:r>
            <a:r>
              <a:rPr lang="en-US" sz="2800" dirty="0" smtClean="0">
                <a:solidFill>
                  <a:srgbClr val="00B050"/>
                </a:solidFill>
              </a:rPr>
              <a:t>(Econ) – area in which an outside power claims exclusive investment or trading privileges (e.g. former Soviet Union…The US in Latin American late 1800’s/early </a:t>
            </a:r>
            <a:r>
              <a:rPr lang="en-US" sz="2800" smtClean="0">
                <a:solidFill>
                  <a:srgbClr val="00B050"/>
                </a:solidFill>
              </a:rPr>
              <a:t>1900’s)</a:t>
            </a:r>
            <a:endParaRPr lang="en-US" sz="2800" dirty="0" smtClean="0">
              <a:solidFill>
                <a:srgbClr val="00B050"/>
              </a:solidFill>
            </a:endParaRPr>
          </a:p>
          <a:p>
            <a:pPr marL="514350" indent="-514350"/>
            <a:r>
              <a:rPr lang="en-US" sz="2800" u="sng" dirty="0" smtClean="0">
                <a:solidFill>
                  <a:srgbClr val="0070C0"/>
                </a:solidFill>
              </a:rPr>
              <a:t>Economic Imperialism </a:t>
            </a:r>
            <a:r>
              <a:rPr lang="en-US" sz="2800" dirty="0" smtClean="0">
                <a:solidFill>
                  <a:srgbClr val="0070C0"/>
                </a:solidFill>
              </a:rPr>
              <a:t>(no </a:t>
            </a:r>
            <a:r>
              <a:rPr lang="en-US" sz="2800" dirty="0" err="1" smtClean="0">
                <a:solidFill>
                  <a:srgbClr val="0070C0"/>
                </a:solidFill>
              </a:rPr>
              <a:t>gov</a:t>
            </a:r>
            <a:r>
              <a:rPr lang="en-US" sz="2800" dirty="0" smtClean="0">
                <a:solidFill>
                  <a:srgbClr val="0070C0"/>
                </a:solidFill>
              </a:rPr>
              <a:t>, just business)– independent but less developed nations controlled by private business interests rather than by governments (e.g. Dole Fruit company controlled pineapple trade in Hawaii)</a:t>
            </a:r>
          </a:p>
          <a:p>
            <a:pPr marL="1314450" lvl="2" indent="-514350"/>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838200"/>
          </a:xfrm>
        </p:spPr>
        <p:txBody>
          <a:bodyPr>
            <a:normAutofit fontScale="90000"/>
          </a:bodyPr>
          <a:lstStyle/>
          <a:p>
            <a:r>
              <a:rPr lang="en-US" dirty="0" smtClean="0"/>
              <a:t>Outcomes of imperialism FOR Africa  (p. 315)</a:t>
            </a:r>
            <a:endParaRPr lang="en-US" dirty="0"/>
          </a:p>
        </p:txBody>
      </p:sp>
      <p:sp>
        <p:nvSpPr>
          <p:cNvPr id="3" name="Content Placeholder 2"/>
          <p:cNvSpPr>
            <a:spLocks noGrp="1"/>
          </p:cNvSpPr>
          <p:nvPr>
            <p:ph idx="1"/>
          </p:nvPr>
        </p:nvSpPr>
        <p:spPr>
          <a:xfrm>
            <a:off x="304800" y="1371600"/>
            <a:ext cx="8686800" cy="4708525"/>
          </a:xfrm>
        </p:spPr>
        <p:txBody>
          <a:bodyPr>
            <a:normAutofit fontScale="25000" lnSpcReduction="20000"/>
          </a:bodyPr>
          <a:lstStyle/>
          <a:p>
            <a:r>
              <a:rPr lang="en-US" sz="7400" dirty="0" smtClean="0"/>
              <a:t> </a:t>
            </a:r>
            <a:r>
              <a:rPr lang="en-US" sz="9600" dirty="0" smtClean="0">
                <a:solidFill>
                  <a:srgbClr val="F616CB"/>
                </a:solidFill>
              </a:rPr>
              <a:t>PROS:</a:t>
            </a:r>
          </a:p>
          <a:p>
            <a:pPr lvl="1"/>
            <a:r>
              <a:rPr lang="en-US" sz="9600" dirty="0" smtClean="0">
                <a:solidFill>
                  <a:srgbClr val="F616CB"/>
                </a:solidFill>
              </a:rPr>
              <a:t> Reduced civil war (local warfare)   </a:t>
            </a:r>
          </a:p>
          <a:p>
            <a:pPr lvl="1"/>
            <a:r>
              <a:rPr lang="en-US" sz="9600" dirty="0" smtClean="0">
                <a:solidFill>
                  <a:srgbClr val="F616CB"/>
                </a:solidFill>
              </a:rPr>
              <a:t> Improved sanitation/hospitals = increased life span</a:t>
            </a:r>
          </a:p>
          <a:p>
            <a:pPr lvl="1"/>
            <a:r>
              <a:rPr lang="en-US" sz="9600" dirty="0" smtClean="0">
                <a:solidFill>
                  <a:srgbClr val="F616CB"/>
                </a:solidFill>
              </a:rPr>
              <a:t> </a:t>
            </a:r>
            <a:r>
              <a:rPr lang="en-US" sz="9600" dirty="0">
                <a:solidFill>
                  <a:srgbClr val="F616CB"/>
                </a:solidFill>
              </a:rPr>
              <a:t>G</a:t>
            </a:r>
            <a:r>
              <a:rPr lang="en-US" sz="9600" dirty="0" smtClean="0">
                <a:solidFill>
                  <a:srgbClr val="F616CB"/>
                </a:solidFill>
              </a:rPr>
              <a:t>reater infrastructure: building of schools, railroads, bridges, </a:t>
            </a:r>
            <a:r>
              <a:rPr lang="en-US" sz="9600" dirty="0" err="1" smtClean="0">
                <a:solidFill>
                  <a:srgbClr val="F616CB"/>
                </a:solidFill>
              </a:rPr>
              <a:t>etc</a:t>
            </a:r>
            <a:endParaRPr lang="en-US" sz="9600" dirty="0" smtClean="0">
              <a:solidFill>
                <a:srgbClr val="F616CB"/>
              </a:solidFill>
            </a:endParaRPr>
          </a:p>
          <a:p>
            <a:pPr lvl="1"/>
            <a:r>
              <a:rPr lang="en-US" sz="9600" dirty="0" smtClean="0">
                <a:solidFill>
                  <a:srgbClr val="F616CB"/>
                </a:solidFill>
              </a:rPr>
              <a:t> Economic expansion (better jobs, steady pay, </a:t>
            </a:r>
            <a:r>
              <a:rPr lang="en-US" sz="9600" dirty="0" err="1" smtClean="0">
                <a:solidFill>
                  <a:srgbClr val="F616CB"/>
                </a:solidFill>
              </a:rPr>
              <a:t>etc</a:t>
            </a:r>
            <a:r>
              <a:rPr lang="en-US" sz="9600" dirty="0" smtClean="0">
                <a:solidFill>
                  <a:srgbClr val="F616CB"/>
                </a:solidFill>
              </a:rPr>
              <a:t>)</a:t>
            </a:r>
          </a:p>
          <a:p>
            <a:pPr lvl="1">
              <a:buNone/>
            </a:pPr>
            <a:endParaRPr lang="en-US" sz="6000" dirty="0" smtClean="0"/>
          </a:p>
          <a:p>
            <a:r>
              <a:rPr lang="en-US" sz="9600" dirty="0" smtClean="0">
                <a:solidFill>
                  <a:srgbClr val="002060"/>
                </a:solidFill>
              </a:rPr>
              <a:t>CONS:</a:t>
            </a:r>
          </a:p>
          <a:p>
            <a:pPr lvl="1"/>
            <a:r>
              <a:rPr lang="en-US" sz="9600" dirty="0" smtClean="0"/>
              <a:t> Loss of land and independence</a:t>
            </a:r>
          </a:p>
          <a:p>
            <a:pPr lvl="1"/>
            <a:r>
              <a:rPr lang="en-US" sz="9600" dirty="0" smtClean="0"/>
              <a:t> </a:t>
            </a:r>
            <a:r>
              <a:rPr lang="en-US" sz="9600" dirty="0"/>
              <a:t>D</a:t>
            </a:r>
            <a:r>
              <a:rPr lang="en-US" sz="9600" dirty="0" smtClean="0"/>
              <a:t>eath from new diseases (smallpox)…bacteria brought </a:t>
            </a:r>
            <a:r>
              <a:rPr lang="en-US" sz="9600" smtClean="0"/>
              <a:t>by   Euros</a:t>
            </a:r>
            <a:endParaRPr lang="en-US" sz="9600" dirty="0" smtClean="0"/>
          </a:p>
          <a:p>
            <a:pPr lvl="1"/>
            <a:r>
              <a:rPr lang="en-US" sz="9600" dirty="0" smtClean="0"/>
              <a:t> Lives lost in resistance against the Euros</a:t>
            </a:r>
          </a:p>
          <a:p>
            <a:pPr lvl="1"/>
            <a:r>
              <a:rPr lang="en-US" sz="9600" dirty="0" smtClean="0"/>
              <a:t> Famines as a result of shifting from subsistence crops to cash crops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Crumbling Ottoman Empire…p. 318</a:t>
            </a:r>
            <a:endParaRPr lang="en-US" dirty="0"/>
          </a:p>
        </p:txBody>
      </p:sp>
      <p:sp>
        <p:nvSpPr>
          <p:cNvPr id="3" name="Content Placeholder 2"/>
          <p:cNvSpPr>
            <a:spLocks noGrp="1"/>
          </p:cNvSpPr>
          <p:nvPr>
            <p:ph sz="half" idx="1"/>
          </p:nvPr>
        </p:nvSpPr>
        <p:spPr>
          <a:xfrm>
            <a:off x="304800" y="1600200"/>
            <a:ext cx="4343400" cy="5029200"/>
          </a:xfrm>
        </p:spPr>
        <p:txBody>
          <a:bodyPr>
            <a:normAutofit fontScale="55000" lnSpcReduction="20000"/>
          </a:bodyPr>
          <a:lstStyle/>
          <a:p>
            <a:pPr>
              <a:buNone/>
            </a:pPr>
            <a:r>
              <a:rPr lang="en-US" sz="3100" b="1" dirty="0" smtClean="0"/>
              <a:t>…it once reached from Hungary to Greece</a:t>
            </a:r>
          </a:p>
          <a:p>
            <a:r>
              <a:rPr lang="en-US" sz="3100" dirty="0" smtClean="0"/>
              <a:t>Location, Location, Location….World powers are interested in their </a:t>
            </a:r>
            <a:r>
              <a:rPr lang="en-US" sz="3100" b="1" u="sng" dirty="0" smtClean="0"/>
              <a:t>strategic location </a:t>
            </a:r>
          </a:p>
          <a:p>
            <a:r>
              <a:rPr lang="en-US" sz="3100" dirty="0" smtClean="0"/>
              <a:t>Russia interested in control of Black Sea</a:t>
            </a:r>
          </a:p>
          <a:p>
            <a:pPr lvl="1"/>
            <a:r>
              <a:rPr lang="en-US" sz="2800" dirty="0" smtClean="0"/>
              <a:t>Why?  Water access to </a:t>
            </a:r>
            <a:r>
              <a:rPr lang="en-US" sz="2800" b="1" dirty="0" smtClean="0"/>
              <a:t>Mediterranean and Atlantic (warm water port)</a:t>
            </a:r>
          </a:p>
          <a:p>
            <a:pPr lvl="1">
              <a:buNone/>
            </a:pPr>
            <a:endParaRPr lang="en-US" sz="2800" b="1" dirty="0" smtClean="0"/>
          </a:p>
          <a:p>
            <a:pPr lvl="1"/>
            <a:r>
              <a:rPr lang="en-US" sz="2800" b="1" u="sng" dirty="0" smtClean="0"/>
              <a:t>Crimean War</a:t>
            </a:r>
            <a:r>
              <a:rPr lang="en-US" sz="2800" dirty="0" smtClean="0"/>
              <a:t>: 1853</a:t>
            </a:r>
          </a:p>
          <a:p>
            <a:pPr lvl="2"/>
            <a:r>
              <a:rPr lang="en-US" sz="2900" dirty="0" smtClean="0"/>
              <a:t>Russia takes on Ottoman Empire for Black Sea territory.</a:t>
            </a:r>
          </a:p>
          <a:p>
            <a:pPr lvl="2"/>
            <a:r>
              <a:rPr lang="en-US" sz="2900" dirty="0" smtClean="0"/>
              <a:t>GB &amp; France come to aide of the Ottomans</a:t>
            </a:r>
          </a:p>
          <a:p>
            <a:pPr lvl="2"/>
            <a:r>
              <a:rPr lang="en-US" sz="2900" dirty="0" smtClean="0"/>
              <a:t>They didn’t want Russia to get any land (land = power)</a:t>
            </a:r>
          </a:p>
          <a:p>
            <a:pPr lvl="2"/>
            <a:r>
              <a:rPr lang="en-US" sz="2900" dirty="0" smtClean="0"/>
              <a:t>The Russians were defeated but the Ottomans would go on to lose lands in the Balkan Peninsula and North Africa</a:t>
            </a:r>
          </a:p>
          <a:p>
            <a:pPr lvl="3"/>
            <a:r>
              <a:rPr lang="en-US" sz="2600" dirty="0" smtClean="0"/>
              <a:t>FYI…..1</a:t>
            </a:r>
            <a:r>
              <a:rPr lang="en-US" sz="2600" baseline="30000" dirty="0" smtClean="0"/>
              <a:t>st</a:t>
            </a:r>
            <a:r>
              <a:rPr lang="en-US" sz="2600" dirty="0" smtClean="0"/>
              <a:t> war where women served as Army nurses and correspondents covered the war as news reporters</a:t>
            </a:r>
          </a:p>
          <a:p>
            <a:endParaRPr lang="en-US" dirty="0" smtClean="0"/>
          </a:p>
          <a:p>
            <a:endParaRPr lang="en-US" dirty="0"/>
          </a:p>
        </p:txBody>
      </p:sp>
      <p:pic>
        <p:nvPicPr>
          <p:cNvPr id="5" name="Content Placeholder 4" descr="black_sea_crimean_war.jpg"/>
          <p:cNvPicPr>
            <a:picLocks noGrp="1" noChangeAspect="1"/>
          </p:cNvPicPr>
          <p:nvPr>
            <p:ph sz="half" idx="2"/>
          </p:nvPr>
        </p:nvPicPr>
        <p:blipFill>
          <a:blip r:embed="rId2" cstate="print"/>
          <a:stretch>
            <a:fillRect/>
          </a:stretch>
        </p:blipFill>
        <p:spPr>
          <a:xfrm>
            <a:off x="4648200" y="1447800"/>
            <a:ext cx="4343400" cy="26543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ox(i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amond(in)">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heckerboard(across)">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heckerboard(across)">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ox(in)">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 interests in Middle </a:t>
            </a:r>
            <a:r>
              <a:rPr lang="en-US" dirty="0" err="1" smtClean="0"/>
              <a:t>EAst</a:t>
            </a:r>
            <a:endParaRPr lang="en-US" dirty="0"/>
          </a:p>
        </p:txBody>
      </p:sp>
      <p:sp>
        <p:nvSpPr>
          <p:cNvPr id="3" name="Content Placeholder 2"/>
          <p:cNvSpPr>
            <a:spLocks noGrp="1"/>
          </p:cNvSpPr>
          <p:nvPr>
            <p:ph sz="half" idx="1"/>
          </p:nvPr>
        </p:nvSpPr>
        <p:spPr>
          <a:xfrm>
            <a:off x="304800" y="1600200"/>
            <a:ext cx="3505200" cy="4724400"/>
          </a:xfrm>
        </p:spPr>
        <p:txBody>
          <a:bodyPr>
            <a:normAutofit fontScale="85000" lnSpcReduction="20000"/>
          </a:bodyPr>
          <a:lstStyle/>
          <a:p>
            <a:r>
              <a:rPr lang="en-US" u="sng" dirty="0" smtClean="0"/>
              <a:t>OIL </a:t>
            </a:r>
            <a:r>
              <a:rPr lang="en-US" dirty="0" smtClean="0"/>
              <a:t>discovered in Middle East prompts European interest</a:t>
            </a:r>
          </a:p>
          <a:p>
            <a:endParaRPr lang="en-US" dirty="0" smtClean="0"/>
          </a:p>
          <a:p>
            <a:r>
              <a:rPr lang="en-US" dirty="0" smtClean="0"/>
              <a:t>Egypt and Persia (modern day Iran) implement </a:t>
            </a:r>
            <a:r>
              <a:rPr lang="en-US" u="sng" dirty="0" smtClean="0"/>
              <a:t>political and social</a:t>
            </a:r>
            <a:r>
              <a:rPr lang="en-US" dirty="0" smtClean="0"/>
              <a:t> reforms to block European take-over</a:t>
            </a:r>
          </a:p>
          <a:p>
            <a:r>
              <a:rPr lang="en-US" dirty="0" smtClean="0"/>
              <a:t>They saw what had happened to the Ottomans and wanted to prevent that </a:t>
            </a:r>
            <a:r>
              <a:rPr lang="en-US" smtClean="0"/>
              <a:t>from happening here.</a:t>
            </a:r>
            <a:endParaRPr lang="en-US" dirty="0" smtClean="0"/>
          </a:p>
          <a:p>
            <a:endParaRPr lang="en-US" dirty="0"/>
          </a:p>
        </p:txBody>
      </p:sp>
      <p:pic>
        <p:nvPicPr>
          <p:cNvPr id="6" name="Content Placeholder 5" descr="Ottoman%20Empire,%20decline.gif"/>
          <p:cNvPicPr>
            <a:picLocks noGrp="1" noChangeAspect="1"/>
          </p:cNvPicPr>
          <p:nvPr>
            <p:ph sz="half" idx="2"/>
          </p:nvPr>
        </p:nvPicPr>
        <p:blipFill>
          <a:blip r:embed="rId2" cstate="print"/>
          <a:stretch>
            <a:fillRect/>
          </a:stretch>
        </p:blipFill>
        <p:spPr>
          <a:xfrm>
            <a:off x="3643628" y="1752600"/>
            <a:ext cx="5347972" cy="372069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Egypt’s modernization…p.318</a:t>
            </a:r>
            <a:endParaRPr lang="en-US" dirty="0"/>
          </a:p>
        </p:txBody>
      </p:sp>
      <p:sp>
        <p:nvSpPr>
          <p:cNvPr id="3" name="Content Placeholder 2"/>
          <p:cNvSpPr>
            <a:spLocks noGrp="1"/>
          </p:cNvSpPr>
          <p:nvPr>
            <p:ph sz="half" idx="1"/>
          </p:nvPr>
        </p:nvSpPr>
        <p:spPr>
          <a:xfrm>
            <a:off x="304800" y="1600200"/>
            <a:ext cx="3886200" cy="4724400"/>
          </a:xfrm>
        </p:spPr>
        <p:txBody>
          <a:bodyPr>
            <a:normAutofit fontScale="85000" lnSpcReduction="20000"/>
          </a:bodyPr>
          <a:lstStyle/>
          <a:p>
            <a:r>
              <a:rPr lang="en-US" dirty="0" smtClean="0"/>
              <a:t>Muhammad Ali (not the boxer!) developed this cash crop:</a:t>
            </a:r>
          </a:p>
          <a:p>
            <a:pPr lvl="1"/>
            <a:r>
              <a:rPr lang="en-US" b="1" dirty="0" smtClean="0"/>
              <a:t>COTTON</a:t>
            </a:r>
          </a:p>
          <a:p>
            <a:r>
              <a:rPr lang="en-US" dirty="0" smtClean="0"/>
              <a:t>The </a:t>
            </a:r>
            <a:r>
              <a:rPr lang="en-US" u="sng" dirty="0" smtClean="0"/>
              <a:t>Suez Canal </a:t>
            </a:r>
            <a:r>
              <a:rPr lang="en-US" dirty="0" smtClean="0"/>
              <a:t>was built</a:t>
            </a:r>
          </a:p>
          <a:p>
            <a:pPr lvl="1"/>
            <a:r>
              <a:rPr lang="en-US" dirty="0" smtClean="0"/>
              <a:t>The French engineered it  with Egyptian labor</a:t>
            </a:r>
          </a:p>
          <a:p>
            <a:pPr lvl="1"/>
            <a:r>
              <a:rPr lang="en-US" dirty="0" smtClean="0"/>
              <a:t>Egypt borrowed $ from France who in turn borrowed $ from GB</a:t>
            </a:r>
          </a:p>
          <a:p>
            <a:r>
              <a:rPr lang="en-US" dirty="0" smtClean="0"/>
              <a:t>If India was the “Jewel of the Crown”, then the </a:t>
            </a:r>
            <a:r>
              <a:rPr lang="en-US" u="sng" dirty="0" smtClean="0"/>
              <a:t>Suez Canal  was the “Lifeline of the Empire”</a:t>
            </a:r>
            <a:r>
              <a:rPr lang="en-US" dirty="0" smtClean="0"/>
              <a:t>….why do you think so?</a:t>
            </a:r>
          </a:p>
        </p:txBody>
      </p:sp>
      <p:pic>
        <p:nvPicPr>
          <p:cNvPr id="5" name="Content Placeholder 4" descr="_41910888_strategic_import_map416.gif"/>
          <p:cNvPicPr>
            <a:picLocks noGrp="1" noChangeAspect="1"/>
          </p:cNvPicPr>
          <p:nvPr>
            <p:ph sz="half" idx="2"/>
          </p:nvPr>
        </p:nvPicPr>
        <p:blipFill>
          <a:blip r:embed="rId2" cstate="print"/>
          <a:stretch>
            <a:fillRect/>
          </a:stretch>
        </p:blipFill>
        <p:spPr>
          <a:xfrm>
            <a:off x="4495800" y="1542592"/>
            <a:ext cx="4603413" cy="393904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uex Canal Map.gif"/>
          <p:cNvPicPr>
            <a:picLocks noGrp="1" noChangeAspect="1"/>
          </p:cNvPicPr>
          <p:nvPr>
            <p:ph idx="1"/>
          </p:nvPr>
        </p:nvPicPr>
        <p:blipFill>
          <a:blip r:embed="rId3" cstate="print"/>
          <a:stretch>
            <a:fillRect/>
          </a:stretch>
        </p:blipFill>
        <p:spPr>
          <a:xfrm>
            <a:off x="2286000" y="2133600"/>
            <a:ext cx="4419600" cy="4724400"/>
          </a:xfrm>
        </p:spPr>
      </p:pic>
      <p:sp>
        <p:nvSpPr>
          <p:cNvPr id="6" name="Title 5"/>
          <p:cNvSpPr>
            <a:spLocks noGrp="1"/>
          </p:cNvSpPr>
          <p:nvPr>
            <p:ph type="title"/>
          </p:nvPr>
        </p:nvSpPr>
        <p:spPr>
          <a:xfrm>
            <a:off x="457200" y="381000"/>
            <a:ext cx="8229600" cy="1524000"/>
          </a:xfrm>
        </p:spPr>
        <p:txBody>
          <a:bodyPr>
            <a:normAutofit fontScale="90000"/>
          </a:bodyPr>
          <a:lstStyle/>
          <a:p>
            <a:r>
              <a:rPr lang="en-US" sz="4000" dirty="0" smtClean="0"/>
              <a:t>Using the Suez Canal saves approximately how many miles on the trip from India to London?</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fontScale="90000"/>
          </a:bodyPr>
          <a:lstStyle/>
          <a:p>
            <a:r>
              <a:rPr lang="en-US" u="sng" dirty="0" smtClean="0"/>
              <a:t>The tentacles of GB reached far and wide</a:t>
            </a:r>
            <a:endParaRPr lang="en-US" u="sng" dirty="0"/>
          </a:p>
        </p:txBody>
      </p:sp>
      <p:pic>
        <p:nvPicPr>
          <p:cNvPr id="4" name="Content Placeholder 3" descr="imperialism.jpg"/>
          <p:cNvPicPr>
            <a:picLocks noGrp="1" noChangeAspect="1"/>
          </p:cNvPicPr>
          <p:nvPr>
            <p:ph idx="1"/>
          </p:nvPr>
        </p:nvPicPr>
        <p:blipFill>
          <a:blip r:embed="rId2" cstate="print"/>
          <a:stretch>
            <a:fillRect/>
          </a:stretch>
        </p:blipFill>
        <p:spPr>
          <a:xfrm>
            <a:off x="381000" y="974450"/>
            <a:ext cx="8077200" cy="5883550"/>
          </a:xfrm>
        </p:spPr>
      </p:pic>
    </p:spTree>
    <p:extLst>
      <p:ext uri="{BB962C8B-B14F-4D97-AF65-F5344CB8AC3E}">
        <p14:creationId xmlns:p14="http://schemas.microsoft.com/office/powerpoint/2010/main" val="1597137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Canal Changes Hands…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Construction began in 1859….it 0pened in 1869</a:t>
            </a:r>
          </a:p>
          <a:p>
            <a:r>
              <a:rPr lang="en-US" sz="2400" dirty="0" smtClean="0"/>
              <a:t>Even as of today, </a:t>
            </a:r>
            <a:r>
              <a:rPr lang="en-US" sz="2400" dirty="0"/>
              <a:t>i</a:t>
            </a:r>
            <a:r>
              <a:rPr lang="en-US" sz="2400" dirty="0" smtClean="0"/>
              <a:t>t contains NO Locks.  It is single lane with two  designated passing places….seawater flows freely.  Little elevation in exit/entrance points so no need for water elevator!  However, both access points are subject to tsunamis (</a:t>
            </a:r>
            <a:r>
              <a:rPr lang="en-US" sz="2400" smtClean="0"/>
              <a:t>natural wake </a:t>
            </a:r>
            <a:r>
              <a:rPr lang="en-US" sz="2400" dirty="0" smtClean="0"/>
              <a:t>created).</a:t>
            </a:r>
          </a:p>
          <a:p>
            <a:r>
              <a:rPr lang="en-US" sz="2400" dirty="0" smtClean="0"/>
              <a:t>1882 - When Egypt could not pay interest on its debt, Britain occupied Egypt and took over control of the canal. </a:t>
            </a:r>
          </a:p>
          <a:p>
            <a:r>
              <a:rPr lang="en-US" sz="2400" dirty="0" smtClean="0"/>
              <a:t>Why was British support of the canal valuable to them?</a:t>
            </a:r>
          </a:p>
          <a:p>
            <a:r>
              <a:rPr lang="en-US" sz="2400" dirty="0" smtClean="0"/>
              <a:t>“I approve of the continued occupation of Egypt…the necessity for using every legitimate opportunity to extend our influence and control in that great African continent which is now being opened up to civilization and to commerce…” Joseph Chamberlain, 1894</a:t>
            </a:r>
          </a:p>
          <a:p>
            <a:r>
              <a:rPr lang="en-US" sz="2400" dirty="0" smtClean="0"/>
              <a:t>Read,  </a:t>
            </a:r>
            <a:r>
              <a:rPr lang="en-US" sz="2400" i="1" dirty="0" smtClean="0"/>
              <a:t>Suez Canal Article (?)</a:t>
            </a:r>
          </a:p>
          <a:p>
            <a:r>
              <a:rPr lang="en-US" sz="2400" i="1" dirty="0" smtClean="0"/>
              <a:t>P. 319…complete Geography activity</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Suez canal</a:t>
            </a:r>
            <a:endParaRPr lang="en-US" dirty="0"/>
          </a:p>
        </p:txBody>
      </p:sp>
      <p:pic>
        <p:nvPicPr>
          <p:cNvPr id="5" name="Content Placeholder 4" descr="30suez.jpg"/>
          <p:cNvPicPr>
            <a:picLocks noGrp="1" noChangeAspect="1"/>
          </p:cNvPicPr>
          <p:nvPr>
            <p:ph sz="half" idx="1"/>
          </p:nvPr>
        </p:nvPicPr>
        <p:blipFill>
          <a:blip r:embed="rId2" cstate="print"/>
          <a:stretch>
            <a:fillRect/>
          </a:stretch>
        </p:blipFill>
        <p:spPr>
          <a:xfrm>
            <a:off x="-27709" y="1219200"/>
            <a:ext cx="4587241" cy="3276600"/>
          </a:xfrm>
        </p:spPr>
      </p:pic>
      <p:pic>
        <p:nvPicPr>
          <p:cNvPr id="6" name="Content Placeholder 5" descr="SuezCanal.jpg"/>
          <p:cNvPicPr>
            <a:picLocks noGrp="1" noChangeAspect="1"/>
          </p:cNvPicPr>
          <p:nvPr>
            <p:ph sz="half" idx="2"/>
          </p:nvPr>
        </p:nvPicPr>
        <p:blipFill>
          <a:blip r:embed="rId3" cstate="print"/>
          <a:stretch>
            <a:fillRect/>
          </a:stretch>
        </p:blipFill>
        <p:spPr>
          <a:xfrm>
            <a:off x="0" y="4191000"/>
            <a:ext cx="4481945" cy="2667000"/>
          </a:xfrm>
        </p:spPr>
      </p:pic>
      <p:pic>
        <p:nvPicPr>
          <p:cNvPr id="1026" name="Picture 2" descr="http://upload.wikimedia.org/wikipedia/commons/thumb/2/27/BSicon_lDST.svg/20px-BSicon_lDST.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6525"/>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donnelly\Desktop\sue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2525" y="1295400"/>
            <a:ext cx="3800475"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Suez Canal From space</a:t>
            </a:r>
            <a:endParaRPr lang="en-US" dirty="0"/>
          </a:p>
        </p:txBody>
      </p:sp>
      <p:pic>
        <p:nvPicPr>
          <p:cNvPr id="6" name="Content Placeholder 5" descr="su_space.jpg"/>
          <p:cNvPicPr>
            <a:picLocks noGrp="1" noChangeAspect="1"/>
          </p:cNvPicPr>
          <p:nvPr>
            <p:ph idx="1"/>
          </p:nvPr>
        </p:nvPicPr>
        <p:blipFill>
          <a:blip r:embed="rId2" cstate="print"/>
          <a:stretch>
            <a:fillRect/>
          </a:stretch>
        </p:blipFill>
        <p:spPr>
          <a:xfrm>
            <a:off x="2057400" y="1278970"/>
            <a:ext cx="5257799" cy="5150999"/>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Persia’s modernization p. 319-320</a:t>
            </a:r>
            <a:endParaRPr lang="en-US" dirty="0"/>
          </a:p>
        </p:txBody>
      </p:sp>
      <p:sp>
        <p:nvSpPr>
          <p:cNvPr id="4" name="Content Placeholder 3"/>
          <p:cNvSpPr>
            <a:spLocks noGrp="1"/>
          </p:cNvSpPr>
          <p:nvPr>
            <p:ph sz="half" idx="1"/>
          </p:nvPr>
        </p:nvSpPr>
        <p:spPr/>
        <p:txBody>
          <a:bodyPr>
            <a:normAutofit/>
          </a:bodyPr>
          <a:lstStyle/>
          <a:p>
            <a:r>
              <a:rPr lang="en-US" sz="2000" dirty="0" smtClean="0"/>
              <a:t>Persia granted </a:t>
            </a:r>
            <a:r>
              <a:rPr lang="en-US" sz="2000" u="sng" dirty="0" smtClean="0"/>
              <a:t>concessions (access) </a:t>
            </a:r>
            <a:r>
              <a:rPr lang="en-US" sz="2000" dirty="0" smtClean="0"/>
              <a:t>to Western corporations to raise $</a:t>
            </a:r>
          </a:p>
          <a:p>
            <a:pPr lvl="1"/>
            <a:r>
              <a:rPr lang="en-US" sz="2000" dirty="0" smtClean="0"/>
              <a:t>Westerners interested in </a:t>
            </a:r>
            <a:r>
              <a:rPr lang="en-US" sz="2000" b="1" dirty="0" smtClean="0"/>
              <a:t>business</a:t>
            </a:r>
            <a:r>
              <a:rPr lang="en-US" sz="2000" dirty="0" smtClean="0"/>
              <a:t> were granted rights to develop these industries</a:t>
            </a:r>
          </a:p>
          <a:p>
            <a:pPr lvl="1"/>
            <a:r>
              <a:rPr lang="en-US" sz="2000" dirty="0" smtClean="0"/>
              <a:t>GB gets access to </a:t>
            </a:r>
            <a:r>
              <a:rPr lang="en-US" sz="2000" b="1" u="sng" dirty="0" smtClean="0"/>
              <a:t>oil fields </a:t>
            </a:r>
            <a:r>
              <a:rPr lang="en-US" sz="2000" dirty="0" smtClean="0"/>
              <a:t>(major commodity)</a:t>
            </a:r>
          </a:p>
          <a:p>
            <a:pPr lvl="1"/>
            <a:r>
              <a:rPr lang="en-US" sz="2000" dirty="0" smtClean="0"/>
              <a:t>GB creates buffer b/w Russia &amp; India – Why?</a:t>
            </a:r>
          </a:p>
          <a:p>
            <a:r>
              <a:rPr lang="en-US" sz="2000" dirty="0" smtClean="0"/>
              <a:t>1907- GB &amp; Russia divide most of Persia into </a:t>
            </a:r>
            <a:r>
              <a:rPr lang="en-US" sz="2000" u="sng" dirty="0" smtClean="0"/>
              <a:t>spheres of influence</a:t>
            </a:r>
          </a:p>
          <a:p>
            <a:r>
              <a:rPr lang="en-US" sz="2000" dirty="0" smtClean="0"/>
              <a:t>These are essentially colonies</a:t>
            </a:r>
            <a:endParaRPr lang="en-US" sz="2000" dirty="0"/>
          </a:p>
        </p:txBody>
      </p:sp>
      <p:pic>
        <p:nvPicPr>
          <p:cNvPr id="6" name="Content Placeholder 5" descr="persia-map53.jpg"/>
          <p:cNvPicPr>
            <a:picLocks noGrp="1" noChangeAspect="1"/>
          </p:cNvPicPr>
          <p:nvPr>
            <p:ph sz="half" idx="2"/>
          </p:nvPr>
        </p:nvPicPr>
        <p:blipFill>
          <a:blip r:embed="rId2" cstate="print"/>
          <a:stretch>
            <a:fillRect/>
          </a:stretch>
        </p:blipFill>
        <p:spPr>
          <a:xfrm>
            <a:off x="4648200" y="2494331"/>
            <a:ext cx="4343400" cy="2936138"/>
          </a:xfrm>
        </p:spPr>
      </p:pic>
      <p:sp>
        <p:nvSpPr>
          <p:cNvPr id="7" name="TextBox 6"/>
          <p:cNvSpPr txBox="1"/>
          <p:nvPr/>
        </p:nvSpPr>
        <p:spPr>
          <a:xfrm>
            <a:off x="7315200" y="3429000"/>
            <a:ext cx="790088" cy="369332"/>
          </a:xfrm>
          <a:prstGeom prst="rect">
            <a:avLst/>
          </a:prstGeom>
          <a:noFill/>
        </p:spPr>
        <p:txBody>
          <a:bodyPr wrap="none" rtlCol="0">
            <a:spAutoFit/>
          </a:bodyPr>
          <a:lstStyle/>
          <a:p>
            <a:r>
              <a:rPr lang="en-US" dirty="0" smtClean="0"/>
              <a:t>Persia</a:t>
            </a:r>
            <a:endParaRPr lang="en-US" dirty="0"/>
          </a:p>
        </p:txBody>
      </p:sp>
      <p:sp>
        <p:nvSpPr>
          <p:cNvPr id="8" name="TextBox 7"/>
          <p:cNvSpPr txBox="1"/>
          <p:nvPr/>
        </p:nvSpPr>
        <p:spPr>
          <a:xfrm>
            <a:off x="8305800" y="4191000"/>
            <a:ext cx="667170" cy="369332"/>
          </a:xfrm>
          <a:prstGeom prst="rect">
            <a:avLst/>
          </a:prstGeom>
          <a:noFill/>
        </p:spPr>
        <p:txBody>
          <a:bodyPr wrap="none" rtlCol="0">
            <a:spAutoFit/>
          </a:bodyPr>
          <a:lstStyle/>
          <a:p>
            <a:r>
              <a:rPr lang="en-US" dirty="0" smtClean="0"/>
              <a:t>India</a:t>
            </a:r>
            <a:endParaRPr lang="en-US" dirty="0"/>
          </a:p>
        </p:txBody>
      </p:sp>
      <p:sp>
        <p:nvSpPr>
          <p:cNvPr id="9" name="TextBox 8"/>
          <p:cNvSpPr txBox="1"/>
          <p:nvPr/>
        </p:nvSpPr>
        <p:spPr>
          <a:xfrm>
            <a:off x="7696200" y="2590800"/>
            <a:ext cx="835870" cy="369332"/>
          </a:xfrm>
          <a:prstGeom prst="rect">
            <a:avLst/>
          </a:prstGeom>
          <a:noFill/>
        </p:spPr>
        <p:txBody>
          <a:bodyPr wrap="none" rtlCol="0">
            <a:spAutoFit/>
          </a:bodyPr>
          <a:lstStyle/>
          <a:p>
            <a:r>
              <a:rPr lang="en-US" dirty="0" smtClean="0"/>
              <a:t>Russia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20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Why did Europeans want to gain influence in the Middle East?</a:t>
            </a:r>
          </a:p>
          <a:p>
            <a:r>
              <a:rPr lang="en-US" dirty="0" smtClean="0"/>
              <a:t>Economic imperialism</a:t>
            </a:r>
          </a:p>
          <a:p>
            <a:r>
              <a:rPr lang="en-US" dirty="0" smtClean="0"/>
              <a:t>Strategy  </a:t>
            </a:r>
            <a:r>
              <a:rPr lang="en-US" smtClean="0"/>
              <a:t>(location)</a:t>
            </a:r>
            <a:endParaRPr lang="en-US" dirty="0" smtClean="0"/>
          </a:p>
        </p:txBody>
      </p:sp>
      <p:pic>
        <p:nvPicPr>
          <p:cNvPr id="39938" name="Picture 2" descr="C:\Program Files\Microsoft Office\MEDIA\CAGCAT10\j0302953.jpg"/>
          <p:cNvPicPr>
            <a:picLocks noGrp="1" noChangeAspect="1" noChangeArrowheads="1"/>
          </p:cNvPicPr>
          <p:nvPr>
            <p:ph sz="half" idx="2"/>
          </p:nvPr>
        </p:nvPicPr>
        <p:blipFill>
          <a:blip r:embed="rId3" cstate="print"/>
          <a:srcRect/>
          <a:stretch>
            <a:fillRect/>
          </a:stretch>
        </p:blipFill>
        <p:spPr bwMode="auto">
          <a:xfrm>
            <a:off x="5334000" y="1828800"/>
            <a:ext cx="2609088"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Imperialism in INDIA</a:t>
            </a:r>
            <a:endParaRPr lang="en-US" dirty="0"/>
          </a:p>
        </p:txBody>
      </p:sp>
      <p:sp>
        <p:nvSpPr>
          <p:cNvPr id="6" name="Subtitle 5"/>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jewel in the crown”</a:t>
            </a:r>
            <a:endParaRPr lang="en-US" dirty="0"/>
          </a:p>
        </p:txBody>
      </p:sp>
      <p:sp>
        <p:nvSpPr>
          <p:cNvPr id="5" name="Content Placeholder 4"/>
          <p:cNvSpPr>
            <a:spLocks noGrp="1"/>
          </p:cNvSpPr>
          <p:nvPr>
            <p:ph sz="half" idx="1"/>
          </p:nvPr>
        </p:nvSpPr>
        <p:spPr/>
        <p:txBody>
          <a:bodyPr/>
          <a:lstStyle/>
          <a:p>
            <a:r>
              <a:rPr lang="en-US" dirty="0" smtClean="0"/>
              <a:t>India was the largest and most lucrative colony of the entire British Empire.</a:t>
            </a:r>
          </a:p>
          <a:p>
            <a:r>
              <a:rPr lang="en-US" dirty="0" smtClean="0"/>
              <a:t>1600’s British East India Co. began trading in India; over time gaining more economic and POLITICAL control</a:t>
            </a:r>
          </a:p>
          <a:p>
            <a:pPr>
              <a:buNone/>
            </a:pPr>
            <a:endParaRPr lang="en-US" dirty="0"/>
          </a:p>
        </p:txBody>
      </p:sp>
      <p:pic>
        <p:nvPicPr>
          <p:cNvPr id="11" name="Content Placeholder 10" descr="raw materials.gif"/>
          <p:cNvPicPr>
            <a:picLocks noGrp="1" noChangeAspect="1"/>
          </p:cNvPicPr>
          <p:nvPr>
            <p:ph sz="half" idx="2"/>
          </p:nvPr>
        </p:nvPicPr>
        <p:blipFill>
          <a:blip r:embed="rId2" cstate="print"/>
          <a:stretch>
            <a:fillRect/>
          </a:stretch>
        </p:blipFill>
        <p:spPr>
          <a:xfrm>
            <a:off x="4267200" y="2133600"/>
            <a:ext cx="4677921" cy="32527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Hindus vs. Muslims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Hindus outnumbered Muslim Indians 2:1</a:t>
            </a:r>
          </a:p>
          <a:p>
            <a:r>
              <a:rPr lang="en-US" dirty="0" smtClean="0"/>
              <a:t>History of poor treatment of Hindus by fallen Muslim Mughal Dynasty caused much distrust b/w two groups</a:t>
            </a:r>
          </a:p>
          <a:p>
            <a:r>
              <a:rPr lang="en-US" dirty="0" smtClean="0"/>
              <a:t>Many Hindus favored GB over Mughal Dynasty</a:t>
            </a:r>
          </a:p>
          <a:p>
            <a:r>
              <a:rPr lang="en-US" dirty="0" smtClean="0"/>
              <a:t>GB will use religious division of Indians to their advantage</a:t>
            </a:r>
          </a:p>
          <a:p>
            <a:endParaRPr lang="en-US" dirty="0" smtClean="0"/>
          </a:p>
          <a:p>
            <a:endParaRPr lang="en-US" dirty="0"/>
          </a:p>
        </p:txBody>
      </p:sp>
      <p:pic>
        <p:nvPicPr>
          <p:cNvPr id="5" name="Content Placeholder 4" descr="image012.jpg"/>
          <p:cNvPicPr>
            <a:picLocks noGrp="1" noChangeAspect="1"/>
          </p:cNvPicPr>
          <p:nvPr>
            <p:ph sz="half" idx="2"/>
          </p:nvPr>
        </p:nvPicPr>
        <p:blipFill>
          <a:blip r:embed="rId2" cstate="print"/>
          <a:stretch>
            <a:fillRect/>
          </a:stretch>
        </p:blipFill>
        <p:spPr>
          <a:xfrm>
            <a:off x="4419601" y="1108644"/>
            <a:ext cx="4387150" cy="521595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r>
              <a:rPr lang="en-US" dirty="0" err="1" smtClean="0"/>
              <a:t>Sepoy</a:t>
            </a:r>
            <a:r>
              <a:rPr lang="en-US" dirty="0" smtClean="0"/>
              <a:t> rebellion (Mutiny)</a:t>
            </a:r>
            <a:endParaRPr lang="en-US" dirty="0"/>
          </a:p>
        </p:txBody>
      </p:sp>
      <p:sp>
        <p:nvSpPr>
          <p:cNvPr id="3" name="Content Placeholder 2"/>
          <p:cNvSpPr>
            <a:spLocks noGrp="1"/>
          </p:cNvSpPr>
          <p:nvPr>
            <p:ph sz="half" idx="1"/>
          </p:nvPr>
        </p:nvSpPr>
        <p:spPr>
          <a:xfrm>
            <a:off x="76200" y="838200"/>
            <a:ext cx="4114800" cy="5638800"/>
          </a:xfrm>
        </p:spPr>
        <p:txBody>
          <a:bodyPr>
            <a:normAutofit fontScale="25000" lnSpcReduction="20000"/>
          </a:bodyPr>
          <a:lstStyle/>
          <a:p>
            <a:endParaRPr lang="en-US" sz="2400" dirty="0" smtClean="0"/>
          </a:p>
          <a:p>
            <a:r>
              <a:rPr lang="en-US" sz="8000" dirty="0" err="1" smtClean="0"/>
              <a:t>Sepoy</a:t>
            </a:r>
            <a:r>
              <a:rPr lang="en-US" sz="8000" dirty="0" smtClean="0"/>
              <a:t>   = Indian soldier (for East Indian Trading Company)</a:t>
            </a:r>
          </a:p>
          <a:p>
            <a:r>
              <a:rPr lang="en-US" sz="8000" dirty="0" smtClean="0"/>
              <a:t>Spurred on by strong feelings of resentment and nationalism against the British</a:t>
            </a:r>
          </a:p>
          <a:p>
            <a:r>
              <a:rPr lang="en-US" sz="8000" dirty="0" smtClean="0"/>
              <a:t>Sepoy soldiers imprisoned for refusing gun cartridges due to rumors of beef and pork fat seals (these animals are sacred in their religions)</a:t>
            </a:r>
          </a:p>
          <a:p>
            <a:r>
              <a:rPr lang="en-US" sz="8000" dirty="0" smtClean="0"/>
              <a:t>May 10, 1857-Sepoys rebelled  and took Delhi</a:t>
            </a:r>
          </a:p>
          <a:p>
            <a:r>
              <a:rPr lang="en-US" sz="8000" dirty="0" smtClean="0"/>
              <a:t>Took more than a year for East India Co to regain control</a:t>
            </a:r>
          </a:p>
          <a:p>
            <a:r>
              <a:rPr lang="en-US" sz="8000" dirty="0" smtClean="0"/>
              <a:t>Lead to eventual full colonization of most of India called the Raj (term for the rule of GB over India from 1757-1947).</a:t>
            </a:r>
          </a:p>
          <a:p>
            <a:r>
              <a:rPr lang="en-US" sz="8000" dirty="0" smtClean="0"/>
              <a:t>Some Indians remained loyal to East India Co and were granted special privileges, many however were developing more hatred toward GB</a:t>
            </a:r>
            <a:endParaRPr lang="en-US" sz="8000" dirty="0"/>
          </a:p>
        </p:txBody>
      </p:sp>
      <p:pic>
        <p:nvPicPr>
          <p:cNvPr id="6" name="Content Placeholder 5" descr="war-of-independence-1.jpg"/>
          <p:cNvPicPr>
            <a:picLocks noGrp="1" noChangeAspect="1"/>
          </p:cNvPicPr>
          <p:nvPr>
            <p:ph sz="half" idx="2"/>
          </p:nvPr>
        </p:nvPicPr>
        <p:blipFill>
          <a:blip r:embed="rId2" cstate="print"/>
          <a:stretch>
            <a:fillRect/>
          </a:stretch>
        </p:blipFill>
        <p:spPr>
          <a:xfrm>
            <a:off x="4648200" y="1143000"/>
            <a:ext cx="4343400" cy="2562606"/>
          </a:xfrm>
        </p:spPr>
      </p:pic>
      <p:pic>
        <p:nvPicPr>
          <p:cNvPr id="7" name="Picture 6" descr="Indian_Rebellion_Hangings.gif"/>
          <p:cNvPicPr>
            <a:picLocks noChangeAspect="1"/>
          </p:cNvPicPr>
          <p:nvPr/>
        </p:nvPicPr>
        <p:blipFill>
          <a:blip r:embed="rId3" cstate="print"/>
          <a:stretch>
            <a:fillRect/>
          </a:stretch>
        </p:blipFill>
        <p:spPr>
          <a:xfrm>
            <a:off x="5029200" y="3733800"/>
            <a:ext cx="3700463" cy="2854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5552"/>
            <a:ext cx="8686800" cy="841248"/>
          </a:xfrm>
        </p:spPr>
        <p:txBody>
          <a:bodyPr>
            <a:normAutofit fontScale="90000"/>
          </a:bodyPr>
          <a:lstStyle/>
          <a:p>
            <a:pPr algn="ctr"/>
            <a:r>
              <a:rPr lang="en-US" dirty="0" smtClean="0"/>
              <a:t>The British lion’s vengeance </a:t>
            </a:r>
            <a:br>
              <a:rPr lang="en-US" dirty="0" smtClean="0"/>
            </a:br>
            <a:r>
              <a:rPr lang="en-US" dirty="0" smtClean="0"/>
              <a:t>on the </a:t>
            </a:r>
            <a:r>
              <a:rPr lang="en-US" dirty="0" err="1" smtClean="0"/>
              <a:t>bengal</a:t>
            </a:r>
            <a:r>
              <a:rPr lang="en-US" dirty="0" smtClean="0"/>
              <a:t> tiger</a:t>
            </a:r>
            <a:endParaRPr lang="en-US" dirty="0"/>
          </a:p>
        </p:txBody>
      </p:sp>
      <p:pic>
        <p:nvPicPr>
          <p:cNvPr id="1026" name="Picture 2" descr="File:BritishLionTenniel1857Punch1.jpg">
            <a:hlinkClick r:id="rId2"/>
          </p:cNvPr>
          <p:cNvPicPr>
            <a:picLocks noChangeAspect="1" noChangeArrowheads="1"/>
          </p:cNvPicPr>
          <p:nvPr/>
        </p:nvPicPr>
        <p:blipFill>
          <a:blip r:embed="rId3" cstate="print"/>
          <a:srcRect/>
          <a:stretch>
            <a:fillRect/>
          </a:stretch>
        </p:blipFill>
        <p:spPr bwMode="auto">
          <a:xfrm>
            <a:off x="609600" y="1752600"/>
            <a:ext cx="7391400" cy="469354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838200"/>
          </a:xfrm>
        </p:spPr>
        <p:txBody>
          <a:bodyPr/>
          <a:lstStyle/>
          <a:p>
            <a:r>
              <a:rPr lang="en-US" dirty="0" smtClean="0"/>
              <a:t>Imperialism video clip (4 min) </a:t>
            </a:r>
            <a:endParaRPr lang="en-US" dirty="0"/>
          </a:p>
        </p:txBody>
      </p:sp>
      <p:pic>
        <p:nvPicPr>
          <p:cNvPr id="2050" name="Picture 2" descr="http://www.fordjordan.com/wp-content/uploads/2011/05/Imperialis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39668"/>
            <a:ext cx="6400800" cy="50793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72491" y="1143000"/>
            <a:ext cx="5389418" cy="369332"/>
          </a:xfrm>
          <a:prstGeom prst="rect">
            <a:avLst/>
          </a:prstGeom>
        </p:spPr>
        <p:txBody>
          <a:bodyPr wrap="square">
            <a:spAutoFit/>
          </a:bodyPr>
          <a:lstStyle/>
          <a:p>
            <a:r>
              <a:rPr lang="en-US" dirty="0">
                <a:hlinkClick r:id="rId4"/>
              </a:rPr>
              <a:t>http://www.youtube.com/watch?v=OJe1W_HIWmA</a:t>
            </a:r>
            <a:endParaRPr lang="en-US" dirty="0"/>
          </a:p>
        </p:txBody>
      </p:sp>
    </p:spTree>
    <p:extLst>
      <p:ext uri="{BB962C8B-B14F-4D97-AF65-F5344CB8AC3E}">
        <p14:creationId xmlns:p14="http://schemas.microsoft.com/office/powerpoint/2010/main" val="1714333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outcomes of colonization</a:t>
            </a:r>
            <a:endParaRPr lang="en-US" dirty="0"/>
          </a:p>
        </p:txBody>
      </p:sp>
      <p:sp>
        <p:nvSpPr>
          <p:cNvPr id="5" name="Content Placeholder 4"/>
          <p:cNvSpPr>
            <a:spLocks noGrp="1"/>
          </p:cNvSpPr>
          <p:nvPr>
            <p:ph idx="1"/>
          </p:nvPr>
        </p:nvSpPr>
        <p:spPr/>
        <p:txBody>
          <a:bodyPr>
            <a:normAutofit lnSpcReduction="10000"/>
          </a:bodyPr>
          <a:lstStyle/>
          <a:p>
            <a:r>
              <a:rPr lang="en-US" dirty="0" smtClean="0"/>
              <a:t>Resurgence of nationalism against GB</a:t>
            </a:r>
          </a:p>
          <a:p>
            <a:r>
              <a:rPr lang="en-US" u="sng" dirty="0" smtClean="0"/>
              <a:t>This prompts the creation of:</a:t>
            </a:r>
          </a:p>
          <a:p>
            <a:pPr lvl="1"/>
            <a:r>
              <a:rPr lang="en-US" dirty="0" smtClean="0"/>
              <a:t> Indian National Congress-1855</a:t>
            </a:r>
          </a:p>
          <a:p>
            <a:pPr lvl="2"/>
            <a:r>
              <a:rPr lang="en-US" dirty="0" smtClean="0"/>
              <a:t>Mix of all Indians Hindu and Muslim)</a:t>
            </a:r>
          </a:p>
          <a:p>
            <a:pPr lvl="1"/>
            <a:r>
              <a:rPr lang="en-US" dirty="0" smtClean="0"/>
              <a:t>Muslim League-1906</a:t>
            </a:r>
          </a:p>
          <a:p>
            <a:pPr lvl="2"/>
            <a:r>
              <a:rPr lang="en-US" dirty="0" smtClean="0"/>
              <a:t>Just Muslim Indians</a:t>
            </a:r>
          </a:p>
          <a:p>
            <a:pPr lvl="2"/>
            <a:r>
              <a:rPr lang="en-US" u="sng" dirty="0" smtClean="0"/>
              <a:t>Goal: </a:t>
            </a:r>
            <a:r>
              <a:rPr lang="en-US" dirty="0" smtClean="0"/>
              <a:t>push for independence and protection of Muslim rights</a:t>
            </a:r>
          </a:p>
          <a:p>
            <a:pPr algn="ctr">
              <a:buNone/>
            </a:pPr>
            <a:r>
              <a:rPr lang="en-US" b="1" dirty="0" smtClean="0"/>
              <a:t>Strong tension continues to develop b/w Hindus and Muslims as nationalism is on the rise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ox(in)">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checkerboard(across)">
                                      <p:cBhvr>
                                        <p:cTn id="23" dur="500"/>
                                        <p:tgtEl>
                                          <p:spTgt spid="5">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checkerboard(across)">
                                      <p:cBhvr>
                                        <p:cTn id="26" dur="500"/>
                                        <p:tgtEl>
                                          <p:spTgt spid="5">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checkerboard(across)">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checkerboard(across)">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133600"/>
            <a:ext cx="5337048" cy="841248"/>
          </a:xfrm>
        </p:spPr>
        <p:txBody>
          <a:bodyPr/>
          <a:lstStyle/>
          <a:p>
            <a:r>
              <a:rPr lang="en-US" dirty="0" smtClean="0"/>
              <a:t>Imperialism in china</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interested in china</a:t>
            </a:r>
            <a:endParaRPr lang="en-US" dirty="0"/>
          </a:p>
        </p:txBody>
      </p:sp>
      <p:sp>
        <p:nvSpPr>
          <p:cNvPr id="3" name="Content Placeholder 2"/>
          <p:cNvSpPr>
            <a:spLocks noGrp="1"/>
          </p:cNvSpPr>
          <p:nvPr>
            <p:ph sz="half" idx="1"/>
          </p:nvPr>
        </p:nvSpPr>
        <p:spPr>
          <a:xfrm>
            <a:off x="304800" y="1219200"/>
            <a:ext cx="4572000" cy="5105400"/>
          </a:xfrm>
        </p:spPr>
        <p:txBody>
          <a:bodyPr>
            <a:normAutofit/>
          </a:bodyPr>
          <a:lstStyle/>
          <a:p>
            <a:r>
              <a:rPr lang="en-US" sz="1600" dirty="0" smtClean="0"/>
              <a:t>China was under control of QING Dynasty since 1611. They looked down upon foreigners</a:t>
            </a:r>
          </a:p>
          <a:p>
            <a:r>
              <a:rPr lang="en-US" sz="1600" dirty="0" smtClean="0"/>
              <a:t>China had experienced a long self-sufficient history (didn’t need to trade </a:t>
            </a:r>
            <a:r>
              <a:rPr lang="en-US" sz="1600" u="sng" dirty="0" smtClean="0"/>
              <a:t>with</a:t>
            </a:r>
            <a:r>
              <a:rPr lang="en-US" sz="1600" dirty="0" smtClean="0"/>
              <a:t>, but interested in trading </a:t>
            </a:r>
            <a:r>
              <a:rPr lang="en-US" sz="1600" u="sng" dirty="0" smtClean="0"/>
              <a:t>to</a:t>
            </a:r>
            <a:r>
              <a:rPr lang="en-US" sz="1600" dirty="0" smtClean="0"/>
              <a:t>)</a:t>
            </a:r>
          </a:p>
          <a:p>
            <a:r>
              <a:rPr lang="en-US" sz="1600" dirty="0" smtClean="0"/>
              <a:t>Produced </a:t>
            </a:r>
            <a:r>
              <a:rPr lang="en-US" sz="1600" b="1" dirty="0" smtClean="0"/>
              <a:t>many products </a:t>
            </a:r>
            <a:r>
              <a:rPr lang="en-US" sz="1600" dirty="0" smtClean="0"/>
              <a:t>and had a </a:t>
            </a:r>
            <a:r>
              <a:rPr lang="en-US" sz="1600" b="1" dirty="0" smtClean="0"/>
              <a:t>vast population</a:t>
            </a:r>
            <a:r>
              <a:rPr lang="en-US" sz="1600" dirty="0" smtClean="0"/>
              <a:t>; 2 things that interested the West</a:t>
            </a:r>
          </a:p>
          <a:p>
            <a:pPr lvl="1"/>
            <a:r>
              <a:rPr lang="en-US" sz="1600" u="sng" dirty="0" smtClean="0"/>
              <a:t>Agriculture was basis of their wealth</a:t>
            </a:r>
            <a:r>
              <a:rPr lang="en-US" sz="1600" dirty="0" smtClean="0"/>
              <a:t>: Tea, rice, maize, sweet potatoes, peanuts, cotton </a:t>
            </a:r>
            <a:r>
              <a:rPr lang="en-US" sz="1600" dirty="0"/>
              <a:t>- </a:t>
            </a:r>
            <a:r>
              <a:rPr lang="en-US" sz="1600" dirty="0" smtClean="0"/>
              <a:t>silk</a:t>
            </a:r>
          </a:p>
          <a:p>
            <a:pPr lvl="1"/>
            <a:r>
              <a:rPr lang="en-US" sz="1600" u="sng" dirty="0" smtClean="0"/>
              <a:t>Mining</a:t>
            </a:r>
            <a:r>
              <a:rPr lang="en-US" sz="1600" dirty="0" smtClean="0"/>
              <a:t>: salt, tin, silver, iron ore</a:t>
            </a:r>
          </a:p>
          <a:p>
            <a:pPr lvl="1"/>
            <a:r>
              <a:rPr lang="en-US" sz="1600" dirty="0" smtClean="0">
                <a:solidFill>
                  <a:srgbClr val="FF0000"/>
                </a:solidFill>
              </a:rPr>
              <a:t>3 big items: Tea, porcelain, silk</a:t>
            </a:r>
          </a:p>
          <a:p>
            <a:pPr lvl="1"/>
            <a:endParaRPr lang="en-US" sz="1600" dirty="0"/>
          </a:p>
          <a:p>
            <a:r>
              <a:rPr lang="en-US" sz="1600" dirty="0"/>
              <a:t>Western countries were not interested in colonizing China they just wanted to make $ off of them</a:t>
            </a:r>
          </a:p>
          <a:p>
            <a:pPr lvl="1"/>
            <a:r>
              <a:rPr lang="en-US" sz="1600" dirty="0"/>
              <a:t>Spheres of Influence</a:t>
            </a:r>
          </a:p>
          <a:p>
            <a:pPr lvl="1"/>
            <a:r>
              <a:rPr lang="en-US" sz="1600" dirty="0"/>
              <a:t>Economic Imperialism</a:t>
            </a:r>
          </a:p>
          <a:p>
            <a:pPr marL="457200" lvl="1" indent="0">
              <a:buNone/>
            </a:pPr>
            <a:endParaRPr lang="en-US" sz="1600" dirty="0"/>
          </a:p>
          <a:p>
            <a:pPr lvl="1"/>
            <a:endParaRPr lang="en-US" sz="1600" dirty="0" smtClean="0"/>
          </a:p>
          <a:p>
            <a:endParaRPr lang="en-US" sz="1200" dirty="0" smtClean="0"/>
          </a:p>
          <a:p>
            <a:pPr marL="0" indent="0">
              <a:buNone/>
            </a:pPr>
            <a:endParaRPr lang="en-US" sz="1200" dirty="0"/>
          </a:p>
        </p:txBody>
      </p:sp>
      <p:pic>
        <p:nvPicPr>
          <p:cNvPr id="6" name="Content Placeholder 4" descr="Hong Kong.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232852"/>
            <a:ext cx="4191000" cy="547274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interested in china</a:t>
            </a:r>
            <a:endParaRPr lang="en-US" dirty="0"/>
          </a:p>
        </p:txBody>
      </p:sp>
      <p:sp>
        <p:nvSpPr>
          <p:cNvPr id="3" name="Content Placeholder 2"/>
          <p:cNvSpPr>
            <a:spLocks noGrp="1"/>
          </p:cNvSpPr>
          <p:nvPr>
            <p:ph sz="half" idx="1"/>
          </p:nvPr>
        </p:nvSpPr>
        <p:spPr>
          <a:xfrm>
            <a:off x="304800" y="1219200"/>
            <a:ext cx="4572000" cy="5105400"/>
          </a:xfrm>
        </p:spPr>
        <p:txBody>
          <a:bodyPr>
            <a:normAutofit/>
          </a:bodyPr>
          <a:lstStyle/>
          <a:p>
            <a:pPr marL="0" indent="0">
              <a:buNone/>
            </a:pPr>
            <a:endParaRPr lang="en-US" sz="1200" dirty="0" smtClean="0"/>
          </a:p>
          <a:p>
            <a:r>
              <a:rPr lang="en-US" sz="1800" dirty="0" smtClean="0"/>
              <a:t>China traded at one of their ports and the balance was in their favor.  They traded tons of tea to GB while what they got from them was worth much less….GB had to pay balance in silver.</a:t>
            </a:r>
          </a:p>
          <a:p>
            <a:r>
              <a:rPr lang="en-US" sz="1800" dirty="0" smtClean="0"/>
              <a:t>Thus, GB needed something that the Chinese would want.  They eventually found it – Opium! (very addictive drug made from poppy plant).  It had been used by doctors as a pain reliever.</a:t>
            </a:r>
          </a:p>
          <a:p>
            <a:r>
              <a:rPr lang="en-US" sz="1800" dirty="0" smtClean="0"/>
              <a:t>GB smuggled it into China for recreational use and by 1835, 12 million out of the 300 million people in China, were hooked.</a:t>
            </a:r>
            <a:endParaRPr lang="en-US" sz="1800" dirty="0"/>
          </a:p>
        </p:txBody>
      </p:sp>
      <p:pic>
        <p:nvPicPr>
          <p:cNvPr id="6" name="Content Placeholder 4" descr="Hong Kong.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232852"/>
            <a:ext cx="4191000" cy="5472748"/>
          </a:xfrm>
        </p:spPr>
      </p:pic>
    </p:spTree>
    <p:extLst>
      <p:ext uri="{BB962C8B-B14F-4D97-AF65-F5344CB8AC3E}">
        <p14:creationId xmlns:p14="http://schemas.microsoft.com/office/powerpoint/2010/main" val="260190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Opium war: 1839</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China declares war against GB</a:t>
            </a:r>
          </a:p>
          <a:p>
            <a:r>
              <a:rPr lang="en-US" dirty="0" smtClean="0"/>
              <a:t>Most battles at sea</a:t>
            </a:r>
          </a:p>
          <a:p>
            <a:r>
              <a:rPr lang="en-US" dirty="0" smtClean="0"/>
              <a:t>China is trying to prevent British importation of Opium</a:t>
            </a:r>
          </a:p>
          <a:p>
            <a:r>
              <a:rPr lang="en-US" dirty="0" smtClean="0"/>
              <a:t>China’s Navy is outmatched by the British.</a:t>
            </a:r>
          </a:p>
          <a:p>
            <a:r>
              <a:rPr lang="en-US" dirty="0" smtClean="0"/>
              <a:t>China is humiliated and in 1842, they sign the </a:t>
            </a:r>
            <a:r>
              <a:rPr lang="en-US" b="1" u="sng" dirty="0" smtClean="0"/>
              <a:t>Treaty of Nanjing (also spelled Nanking)</a:t>
            </a:r>
            <a:endParaRPr lang="en-US" dirty="0" smtClean="0"/>
          </a:p>
          <a:p>
            <a:r>
              <a:rPr lang="en-US" dirty="0" smtClean="0"/>
              <a:t>This treaty gave GB the </a:t>
            </a:r>
            <a:r>
              <a:rPr lang="en-US" b="1" dirty="0" smtClean="0"/>
              <a:t>exclusive rights to Hong Kong</a:t>
            </a:r>
            <a:r>
              <a:rPr lang="en-US" dirty="0" smtClean="0"/>
              <a:t> (a lucrative port city that they would hold until 1997).  GB also received </a:t>
            </a:r>
            <a:r>
              <a:rPr lang="en-US" b="1" dirty="0" smtClean="0"/>
              <a:t>extraterritorial rights (provided exemption from Chinese law in four other port cities</a:t>
            </a:r>
            <a:r>
              <a:rPr lang="en-US" dirty="0" smtClean="0"/>
              <a:t>).</a:t>
            </a:r>
          </a:p>
          <a:p>
            <a:r>
              <a:rPr lang="en-US" dirty="0" smtClean="0"/>
              <a:t>The opium trade continued!</a:t>
            </a:r>
          </a:p>
          <a:p>
            <a:r>
              <a:rPr lang="en-US" dirty="0" smtClean="0"/>
              <a:t>Let’s read more about it (Read and Respond)</a:t>
            </a:r>
          </a:p>
        </p:txBody>
      </p:sp>
      <p:pic>
        <p:nvPicPr>
          <p:cNvPr id="5" name="Content Placeholder 4" descr="chinawar.jpg"/>
          <p:cNvPicPr>
            <a:picLocks noGrp="1" noChangeAspect="1"/>
          </p:cNvPicPr>
          <p:nvPr>
            <p:ph sz="half" idx="2"/>
          </p:nvPr>
        </p:nvPicPr>
        <p:blipFill>
          <a:blip r:embed="rId2" cstate="print"/>
          <a:stretch>
            <a:fillRect/>
          </a:stretch>
        </p:blipFill>
        <p:spPr>
          <a:xfrm>
            <a:off x="4419600" y="2057400"/>
            <a:ext cx="4550642" cy="3352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Taiping rebellion: 1853</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Aside from foreign invaders, China had a </a:t>
            </a:r>
            <a:r>
              <a:rPr lang="en-US" b="1" u="sng" dirty="0" smtClean="0"/>
              <a:t>major hunger issue</a:t>
            </a:r>
            <a:r>
              <a:rPr lang="en-US" dirty="0" smtClean="0"/>
              <a:t>.  Their population had exploded and they didn’t have enough of a supply to meet this demand.</a:t>
            </a:r>
          </a:p>
          <a:p>
            <a:r>
              <a:rPr lang="en-US" dirty="0" smtClean="0"/>
              <a:t>Corruption was rampant.  Rebellion was imminent.</a:t>
            </a:r>
          </a:p>
          <a:p>
            <a:r>
              <a:rPr lang="en-US" dirty="0" smtClean="0"/>
              <a:t>14 year rebellion </a:t>
            </a:r>
          </a:p>
          <a:p>
            <a:pPr>
              <a:buNone/>
            </a:pPr>
            <a:r>
              <a:rPr lang="en-US" b="1" u="sng" dirty="0" smtClean="0"/>
              <a:t>lead by Hong </a:t>
            </a:r>
            <a:r>
              <a:rPr lang="en-US" b="1" u="sng" dirty="0" err="1" smtClean="0"/>
              <a:t>Xiuquan</a:t>
            </a:r>
            <a:r>
              <a:rPr lang="en-US" b="1" u="sng" dirty="0" smtClean="0"/>
              <a:t> (</a:t>
            </a:r>
            <a:r>
              <a:rPr lang="en-US" b="1" u="sng" dirty="0" err="1" smtClean="0"/>
              <a:t>shee-quan</a:t>
            </a:r>
            <a:r>
              <a:rPr lang="en-US" b="1" u="sng" dirty="0" smtClean="0"/>
              <a:t>)</a:t>
            </a:r>
          </a:p>
          <a:p>
            <a:r>
              <a:rPr lang="en-US" dirty="0" smtClean="0"/>
              <a:t>Peasants against corrupt Chinese gov’t and poor economy</a:t>
            </a:r>
          </a:p>
          <a:p>
            <a:r>
              <a:rPr lang="en-US" dirty="0" smtClean="0"/>
              <a:t>He wanted a “Heavenly Kingdom of Great Peace”(Everyone share in China’s wealth).  </a:t>
            </a:r>
            <a:r>
              <a:rPr lang="en-US" dirty="0" err="1" smtClean="0"/>
              <a:t>Taiping</a:t>
            </a:r>
            <a:r>
              <a:rPr lang="en-US" dirty="0" smtClean="0"/>
              <a:t> means “great peace”.</a:t>
            </a:r>
          </a:p>
          <a:p>
            <a:r>
              <a:rPr lang="en-US" dirty="0" smtClean="0"/>
              <a:t>His army grew to 1 million but eventually it is defeated by Imperial troops and with the help of the British and French (Why them?)</a:t>
            </a:r>
          </a:p>
          <a:p>
            <a:endParaRPr lang="en-US" dirty="0" smtClean="0"/>
          </a:p>
          <a:p>
            <a:pPr lvl="1"/>
            <a:endParaRPr lang="en-US" dirty="0" smtClean="0"/>
          </a:p>
          <a:p>
            <a:pPr lvl="1"/>
            <a:endParaRPr lang="en-US" dirty="0"/>
          </a:p>
        </p:txBody>
      </p:sp>
      <p:pic>
        <p:nvPicPr>
          <p:cNvPr id="5" name="Content Placeholder 4" descr="TaipingRebellionGEMoule408x276.gif"/>
          <p:cNvPicPr>
            <a:picLocks noGrp="1" noChangeAspect="1"/>
          </p:cNvPicPr>
          <p:nvPr>
            <p:ph sz="half" idx="2"/>
          </p:nvPr>
        </p:nvPicPr>
        <p:blipFill>
          <a:blip r:embed="rId2" cstate="print"/>
          <a:stretch>
            <a:fillRect/>
          </a:stretch>
        </p:blipFill>
        <p:spPr>
          <a:xfrm>
            <a:off x="4572000" y="2057400"/>
            <a:ext cx="4500770" cy="3505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Self-Strengthening Movement: 1860s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REFORM is needed….millions of people died in the rebellion and/or starved.</a:t>
            </a:r>
          </a:p>
          <a:p>
            <a:r>
              <a:rPr lang="en-US" dirty="0" smtClean="0"/>
              <a:t>Chinese Gov’t aimed to update </a:t>
            </a:r>
            <a:r>
              <a:rPr lang="en-US" u="sng" dirty="0" smtClean="0"/>
              <a:t>educational system, diplomacy, and the military.</a:t>
            </a:r>
          </a:p>
          <a:p>
            <a:r>
              <a:rPr lang="en-US" dirty="0" smtClean="0"/>
              <a:t>Chinese learning from western models of reform.</a:t>
            </a:r>
          </a:p>
          <a:p>
            <a:r>
              <a:rPr lang="en-US" dirty="0" smtClean="0"/>
              <a:t>Reform to take place under the leadership of the Empress Dowager </a:t>
            </a:r>
            <a:r>
              <a:rPr lang="en-US" dirty="0" err="1" smtClean="0"/>
              <a:t>Cixi</a:t>
            </a:r>
            <a:r>
              <a:rPr lang="en-US" dirty="0" smtClean="0"/>
              <a:t> (</a:t>
            </a:r>
            <a:r>
              <a:rPr lang="en-US" dirty="0" err="1" smtClean="0"/>
              <a:t>tsoo-shee</a:t>
            </a:r>
            <a:r>
              <a:rPr lang="en-US" dirty="0" smtClean="0"/>
              <a:t>) – the head of the Qing Dynasty.</a:t>
            </a:r>
            <a:endParaRPr lang="en-US" dirty="0"/>
          </a:p>
        </p:txBody>
      </p:sp>
      <p:pic>
        <p:nvPicPr>
          <p:cNvPr id="5" name="Content Placeholder 4" descr="300px-The_Cixi_Imperial_Dowager_Empess_of_China_%281%29.png"/>
          <p:cNvPicPr>
            <a:picLocks noGrp="1" noChangeAspect="1"/>
          </p:cNvPicPr>
          <p:nvPr>
            <p:ph sz="half" idx="2"/>
          </p:nvPr>
        </p:nvPicPr>
        <p:blipFill>
          <a:blip r:embed="rId2" cstate="print"/>
          <a:stretch>
            <a:fillRect/>
          </a:stretch>
        </p:blipFill>
        <p:spPr>
          <a:xfrm>
            <a:off x="5391150" y="2181225"/>
            <a:ext cx="2857500" cy="35623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door policy: 1899</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Turn to p. 338 and view the map of foreign influence in China.  Answer the 2 questions.</a:t>
            </a:r>
          </a:p>
          <a:p>
            <a:r>
              <a:rPr lang="en-US" dirty="0" smtClean="0"/>
              <a:t>US policy that proposed China’s “doors” be open to merchants of all nations.  They suggested this because we were fearful that we would be shut out of this important trading marriage.</a:t>
            </a:r>
            <a:endParaRPr lang="en-US" dirty="0"/>
          </a:p>
        </p:txBody>
      </p:sp>
      <p:pic>
        <p:nvPicPr>
          <p:cNvPr id="7" name="Content Placeholder 6" descr="China_imperialism_cartoon.jpg"/>
          <p:cNvPicPr>
            <a:picLocks noGrp="1" noChangeAspect="1"/>
          </p:cNvPicPr>
          <p:nvPr>
            <p:ph sz="half" idx="2"/>
          </p:nvPr>
        </p:nvPicPr>
        <p:blipFill>
          <a:blip r:embed="rId2" cstate="print"/>
          <a:stretch>
            <a:fillRect/>
          </a:stretch>
        </p:blipFill>
        <p:spPr>
          <a:xfrm>
            <a:off x="4876800" y="1192733"/>
            <a:ext cx="3581400" cy="510487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74" y="0"/>
            <a:ext cx="8686800" cy="1146048"/>
          </a:xfrm>
        </p:spPr>
        <p:txBody>
          <a:bodyPr>
            <a:normAutofit fontScale="90000"/>
          </a:bodyPr>
          <a:lstStyle/>
          <a:p>
            <a:pPr algn="ctr"/>
            <a:r>
              <a:rPr lang="en-US" dirty="0" smtClean="0"/>
              <a:t>Open door policy  </a:t>
            </a:r>
            <a:br>
              <a:rPr lang="en-US" dirty="0" smtClean="0"/>
            </a:br>
            <a:r>
              <a:rPr lang="en-US" dirty="0" smtClean="0"/>
              <a:t>A more aggressive cartoon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http://apushwithturner.files.wordpress.com/2013/02/open-door-polic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0"/>
            <a:ext cx="90952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7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was no innocent bystander….</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descr="http://foundsf.org/images/a/ab/Philippines_Uncle-Sam-in-schoolroo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99"/>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405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for a moment…</a:t>
            </a:r>
            <a:endParaRPr lang="en-US" dirty="0"/>
          </a:p>
        </p:txBody>
      </p:sp>
      <p:sp>
        <p:nvSpPr>
          <p:cNvPr id="3" name="Content Placeholder 2"/>
          <p:cNvSpPr>
            <a:spLocks noGrp="1"/>
          </p:cNvSpPr>
          <p:nvPr>
            <p:ph idx="1"/>
          </p:nvPr>
        </p:nvSpPr>
        <p:spPr>
          <a:xfrm>
            <a:off x="304800" y="1371600"/>
            <a:ext cx="8686800" cy="5303838"/>
          </a:xfrm>
        </p:spPr>
        <p:txBody>
          <a:bodyPr>
            <a:noAutofit/>
          </a:bodyPr>
          <a:lstStyle/>
          <a:p>
            <a:r>
              <a:rPr lang="en-US" sz="2400" dirty="0" smtClean="0"/>
              <a:t>that you are at home engaged in one of your favorite activities; playing a game, listening to music, or reading. So far the day is as any other. Then all of the sudden a group of individuals arrive at your front door demanding that you stop what ever you are doing. These individuals tell you that your way of life is wrong. They inform you however that they have come to your house to correct your way of life. They say it is their responsibility to change your way of living for the better. You find out that this has happened not only to you but your neighbors as well. Over time your way of life does change. These individuals, who you do not even know, have changed your government, religion, and other cultural practices, and remember these individuals told you this was for your own good. </a:t>
            </a:r>
            <a:r>
              <a:rPr lang="en-US" sz="2400" b="1" dirty="0" smtClean="0"/>
              <a:t>Now, what is going through your mind?</a:t>
            </a:r>
            <a:endParaRPr lang="en-US" sz="2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Boxer rebellion: 1900</a:t>
            </a:r>
            <a:endParaRPr lang="en-US" dirty="0"/>
          </a:p>
        </p:txBody>
      </p:sp>
      <p:sp>
        <p:nvSpPr>
          <p:cNvPr id="3" name="Content Placeholder 2"/>
          <p:cNvSpPr>
            <a:spLocks noGrp="1"/>
          </p:cNvSpPr>
          <p:nvPr>
            <p:ph sz="half" idx="1"/>
          </p:nvPr>
        </p:nvSpPr>
        <p:spPr>
          <a:xfrm>
            <a:off x="304800" y="1143000"/>
            <a:ext cx="4191000" cy="5715000"/>
          </a:xfrm>
        </p:spPr>
        <p:txBody>
          <a:bodyPr>
            <a:noAutofit/>
          </a:bodyPr>
          <a:lstStyle/>
          <a:p>
            <a:r>
              <a:rPr lang="en-US" sz="1400" dirty="0" smtClean="0"/>
              <a:t>Chinese Nationalism will grow due the humiliation of foreign influence in their country.</a:t>
            </a:r>
          </a:p>
          <a:p>
            <a:r>
              <a:rPr lang="en-US" sz="1400" dirty="0" smtClean="0"/>
              <a:t>The Empress’s nephew (the new emperor) started to institute some reforms that would actually help the country (education, economic, military).  He brought in advisors to help.</a:t>
            </a:r>
          </a:p>
          <a:p>
            <a:r>
              <a:rPr lang="en-US" sz="1400" dirty="0" smtClean="0"/>
              <a:t>Many of the Qing officials saw this as a threat to their power.  So they called the Empress back to power.  She returned and had many executed.</a:t>
            </a:r>
          </a:p>
          <a:p>
            <a:r>
              <a:rPr lang="en-US" sz="1400" dirty="0" smtClean="0"/>
              <a:t>This would lead to more frustration in the country.  Fed up with famine and special concessions for foreigners, peasants led the Boxer Rebellion.</a:t>
            </a:r>
          </a:p>
          <a:p>
            <a:r>
              <a:rPr lang="en-US" sz="1400" dirty="0" smtClean="0"/>
              <a:t>Lead by the “Society of Harmonious Fists” (Boxers)</a:t>
            </a:r>
          </a:p>
          <a:p>
            <a:r>
              <a:rPr lang="en-US" sz="1400" dirty="0" smtClean="0"/>
              <a:t>Wanted to take back China from foreign influences</a:t>
            </a:r>
          </a:p>
          <a:p>
            <a:r>
              <a:rPr lang="en-US" sz="1400" dirty="0" smtClean="0"/>
              <a:t>Called for death to all foreign “devils”</a:t>
            </a:r>
          </a:p>
          <a:p>
            <a:r>
              <a:rPr lang="en-US" sz="1400" dirty="0" smtClean="0"/>
              <a:t>The rebellion was squashed by troops from GB, France, US, Germany, Austria, Russia, Japan (Why?)</a:t>
            </a:r>
          </a:p>
          <a:p>
            <a:r>
              <a:rPr lang="en-US" sz="1400" dirty="0" smtClean="0"/>
              <a:t>At this point, the Dynasty realized they needed to overhaul their country.  They did, but unrest will follow until Mao and Communism took over in the 1940’s.</a:t>
            </a:r>
            <a:endParaRPr lang="en-US" sz="1400" dirty="0"/>
          </a:p>
        </p:txBody>
      </p:sp>
      <p:pic>
        <p:nvPicPr>
          <p:cNvPr id="5" name="Content Placeholder 4" descr="250px-BoxerSoldiers.jpg"/>
          <p:cNvPicPr>
            <a:picLocks noGrp="1" noChangeAspect="1"/>
          </p:cNvPicPr>
          <p:nvPr>
            <p:ph sz="half" idx="2"/>
          </p:nvPr>
        </p:nvPicPr>
        <p:blipFill>
          <a:blip r:embed="rId2" cstate="print"/>
          <a:stretch>
            <a:fillRect/>
          </a:stretch>
        </p:blipFill>
        <p:spPr>
          <a:xfrm>
            <a:off x="4639093" y="1371601"/>
            <a:ext cx="4047707" cy="480867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3200"/>
            <a:ext cx="5260848" cy="841248"/>
          </a:xfrm>
        </p:spPr>
        <p:txBody>
          <a:bodyPr/>
          <a:lstStyle/>
          <a:p>
            <a:r>
              <a:rPr lang="en-US" dirty="0" smtClean="0"/>
              <a:t>Imperialism in </a:t>
            </a:r>
            <a:r>
              <a:rPr lang="en-US" dirty="0" err="1" smtClean="0"/>
              <a:t>japan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modernizes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17</a:t>
            </a:r>
            <a:r>
              <a:rPr lang="en-US" baseline="30000" dirty="0" smtClean="0"/>
              <a:t>th</a:t>
            </a:r>
            <a:r>
              <a:rPr lang="en-US" dirty="0" smtClean="0"/>
              <a:t> C. Japan begins isolation from other nations</a:t>
            </a:r>
          </a:p>
          <a:p>
            <a:r>
              <a:rPr lang="en-US" dirty="0" smtClean="0"/>
              <a:t>Under the rule of the Tokugawa Shoguns, society was a tightly run ship</a:t>
            </a:r>
          </a:p>
          <a:p>
            <a:pPr lvl="1"/>
            <a:r>
              <a:rPr lang="en-US" dirty="0" smtClean="0"/>
              <a:t> </a:t>
            </a:r>
            <a:r>
              <a:rPr lang="en-US" sz="2600" dirty="0" smtClean="0"/>
              <a:t>(feudal system)</a:t>
            </a:r>
            <a:endParaRPr lang="en-US" dirty="0" smtClean="0"/>
          </a:p>
          <a:p>
            <a:r>
              <a:rPr lang="en-US" dirty="0" smtClean="0"/>
              <a:t>Japan had peace and prosperity for 2 centuries</a:t>
            </a:r>
          </a:p>
          <a:p>
            <a:r>
              <a:rPr lang="en-US" dirty="0" smtClean="0"/>
              <a:t>Engaged in trade with China and Dutch traders from Indonesia &amp; had diplomatic relations with Korea</a:t>
            </a:r>
            <a:endParaRPr lang="en-US" dirty="0"/>
          </a:p>
        </p:txBody>
      </p:sp>
      <p:pic>
        <p:nvPicPr>
          <p:cNvPr id="5" name="Content Placeholder 4" descr="japan.jpg"/>
          <p:cNvPicPr>
            <a:picLocks noGrp="1" noChangeAspect="1"/>
          </p:cNvPicPr>
          <p:nvPr>
            <p:ph sz="half" idx="2"/>
          </p:nvPr>
        </p:nvPicPr>
        <p:blipFill>
          <a:blip r:embed="rId2" cstate="print"/>
          <a:stretch>
            <a:fillRect/>
          </a:stretch>
        </p:blipFill>
        <p:spPr>
          <a:xfrm>
            <a:off x="4467225" y="838200"/>
            <a:ext cx="3343275" cy="3590925"/>
          </a:xfrm>
        </p:spPr>
      </p:pic>
      <p:pic>
        <p:nvPicPr>
          <p:cNvPr id="6" name="Picture 5" descr="Samurai.jpg"/>
          <p:cNvPicPr>
            <a:picLocks noChangeAspect="1"/>
          </p:cNvPicPr>
          <p:nvPr/>
        </p:nvPicPr>
        <p:blipFill>
          <a:blip r:embed="rId3" cstate="print"/>
          <a:stretch>
            <a:fillRect/>
          </a:stretch>
        </p:blipFill>
        <p:spPr>
          <a:xfrm>
            <a:off x="6629400" y="3505200"/>
            <a:ext cx="2362200" cy="3141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Kanagawa: 1854</a:t>
            </a:r>
            <a:endParaRPr lang="en-US" dirty="0"/>
          </a:p>
        </p:txBody>
      </p:sp>
      <p:sp>
        <p:nvSpPr>
          <p:cNvPr id="3" name="Content Placeholder 2"/>
          <p:cNvSpPr>
            <a:spLocks noGrp="1"/>
          </p:cNvSpPr>
          <p:nvPr>
            <p:ph sz="half" idx="1"/>
          </p:nvPr>
        </p:nvSpPr>
        <p:spPr>
          <a:xfrm>
            <a:off x="228600" y="1371600"/>
            <a:ext cx="4191000" cy="5410200"/>
          </a:xfrm>
        </p:spPr>
        <p:txBody>
          <a:bodyPr>
            <a:noAutofit/>
          </a:bodyPr>
          <a:lstStyle/>
          <a:p>
            <a:r>
              <a:rPr lang="en-US" sz="1600" dirty="0" smtClean="0"/>
              <a:t>British, French, Russian, and US ships routinely anchored off shore of Japan in an effort to convince them to trade. (12 nautical miles – territorial/international waters)</a:t>
            </a:r>
          </a:p>
          <a:p>
            <a:r>
              <a:rPr lang="en-US" sz="1600" dirty="0" smtClean="0"/>
              <a:t>In 1853, US Commodore Matthew Perry sailed into what is now the port of Tokyo with 4 massive steam powered ships (cannons/rifles on display).  He delivers a letter from President Fillmore asking to open trade with US.</a:t>
            </a:r>
          </a:p>
          <a:p>
            <a:r>
              <a:rPr lang="en-US" sz="1600" dirty="0" smtClean="0"/>
              <a:t>It was a friendly letter but Perry said he would be back in a year with a much larger fleet for the response.  </a:t>
            </a:r>
          </a:p>
          <a:p>
            <a:r>
              <a:rPr lang="en-US" sz="1600" dirty="0" smtClean="0"/>
              <a:t>They sign the treaty and Japan opens 2 ports for US ships to take on supplies</a:t>
            </a:r>
          </a:p>
          <a:p>
            <a:r>
              <a:rPr lang="en-US" sz="1600" dirty="0" smtClean="0"/>
              <a:t>US sets up Embassy as per the terms of the treaty.</a:t>
            </a:r>
          </a:p>
          <a:p>
            <a:r>
              <a:rPr lang="en-US" sz="1600" dirty="0" smtClean="0"/>
              <a:t>Many European nations will follow suit gaining extraterritorial rights in these ports (free from Japanese law)</a:t>
            </a:r>
            <a:endParaRPr lang="en-US" sz="1600" dirty="0"/>
          </a:p>
        </p:txBody>
      </p:sp>
      <p:pic>
        <p:nvPicPr>
          <p:cNvPr id="5" name="Content Placeholder 4" descr="reki01.jpg"/>
          <p:cNvPicPr>
            <a:picLocks noGrp="1" noChangeAspect="1"/>
          </p:cNvPicPr>
          <p:nvPr>
            <p:ph sz="half" idx="2"/>
          </p:nvPr>
        </p:nvPicPr>
        <p:blipFill>
          <a:blip r:embed="rId2" cstate="print"/>
          <a:stretch>
            <a:fillRect/>
          </a:stretch>
        </p:blipFill>
        <p:spPr>
          <a:xfrm>
            <a:off x="4460488" y="1981200"/>
            <a:ext cx="4460488" cy="304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Meiji Era Begins: 1867-1912</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Meiji </a:t>
            </a:r>
            <a:r>
              <a:rPr lang="en-US" dirty="0" err="1" smtClean="0"/>
              <a:t>means“Enlightened</a:t>
            </a:r>
            <a:r>
              <a:rPr lang="en-US" dirty="0" smtClean="0"/>
              <a:t> Rule” under Emperor Mutsuhito</a:t>
            </a:r>
          </a:p>
          <a:p>
            <a:r>
              <a:rPr lang="en-US" dirty="0" smtClean="0"/>
              <a:t>Shoguns/Samurai want to hold on to the ancient way of doing things so thus they are at war with the Emperor who wants to modernize</a:t>
            </a:r>
            <a:r>
              <a:rPr lang="en-US" smtClean="0"/>
              <a:t>. </a:t>
            </a:r>
          </a:p>
          <a:p>
            <a:r>
              <a:rPr lang="en-US" smtClean="0"/>
              <a:t>Mutsuhito </a:t>
            </a:r>
            <a:r>
              <a:rPr lang="en-US" dirty="0" smtClean="0"/>
              <a:t>believes Japan must adopt western ways to keep westerners out.  They modeled much of what they were going to do after Germany (constitution, </a:t>
            </a:r>
            <a:r>
              <a:rPr lang="en-US" dirty="0" err="1" smtClean="0"/>
              <a:t>gov’t</a:t>
            </a:r>
            <a:r>
              <a:rPr lang="en-US" dirty="0" smtClean="0"/>
              <a:t> framework, army)</a:t>
            </a:r>
          </a:p>
          <a:p>
            <a:r>
              <a:rPr lang="en-US" dirty="0" smtClean="0"/>
              <a:t>Massive movement of modernization</a:t>
            </a:r>
            <a:endParaRPr lang="en-US" dirty="0"/>
          </a:p>
        </p:txBody>
      </p:sp>
      <p:pic>
        <p:nvPicPr>
          <p:cNvPr id="5" name="Content Placeholder 4" descr="200px-Black_and_white_photo_of_emperor_Meiji_of_Japan.jpg"/>
          <p:cNvPicPr>
            <a:picLocks noGrp="1" noChangeAspect="1"/>
          </p:cNvPicPr>
          <p:nvPr>
            <p:ph sz="half" idx="2"/>
          </p:nvPr>
        </p:nvPicPr>
        <p:blipFill>
          <a:blip r:embed="rId2" cstate="print"/>
          <a:stretch>
            <a:fillRect/>
          </a:stretch>
        </p:blipFill>
        <p:spPr>
          <a:xfrm>
            <a:off x="5257800" y="1219200"/>
            <a:ext cx="3060700" cy="4162552"/>
          </a:xfrm>
        </p:spPr>
      </p:pic>
      <p:sp>
        <p:nvSpPr>
          <p:cNvPr id="6" name="TextBox 5"/>
          <p:cNvSpPr txBox="1"/>
          <p:nvPr/>
        </p:nvSpPr>
        <p:spPr>
          <a:xfrm>
            <a:off x="5486400" y="5638800"/>
            <a:ext cx="2667000" cy="381000"/>
          </a:xfrm>
          <a:prstGeom prst="rect">
            <a:avLst/>
          </a:prstGeom>
          <a:noFill/>
        </p:spPr>
        <p:txBody>
          <a:bodyPr wrap="square" rtlCol="0">
            <a:spAutoFit/>
          </a:bodyPr>
          <a:lstStyle/>
          <a:p>
            <a:pPr algn="ctr"/>
            <a:r>
              <a:rPr lang="en-US" dirty="0" smtClean="0"/>
              <a:t>Emperor Mutsuhito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855"/>
            <a:ext cx="8686800" cy="838200"/>
          </a:xfrm>
        </p:spPr>
        <p:txBody>
          <a:bodyPr/>
          <a:lstStyle/>
          <a:p>
            <a:r>
              <a:rPr lang="en-US" u="sng" dirty="0" smtClean="0"/>
              <a:t>Sino-Japanese war: 1894 </a:t>
            </a:r>
            <a:endParaRPr lang="en-US" u="sng" dirty="0"/>
          </a:p>
        </p:txBody>
      </p:sp>
      <p:sp>
        <p:nvSpPr>
          <p:cNvPr id="3" name="Content Placeholder 2"/>
          <p:cNvSpPr>
            <a:spLocks noGrp="1"/>
          </p:cNvSpPr>
          <p:nvPr>
            <p:ph idx="1"/>
          </p:nvPr>
        </p:nvSpPr>
        <p:spPr>
          <a:xfrm>
            <a:off x="304800" y="685800"/>
            <a:ext cx="8686800" cy="4525963"/>
          </a:xfrm>
        </p:spPr>
        <p:txBody>
          <a:bodyPr/>
          <a:lstStyle/>
          <a:p>
            <a:r>
              <a:rPr lang="en-US" sz="2400" dirty="0" smtClean="0"/>
              <a:t>Sino is a prefix that used to refer to China</a:t>
            </a:r>
          </a:p>
          <a:p>
            <a:r>
              <a:rPr lang="en-US" sz="2400" dirty="0" smtClean="0"/>
              <a:t>Japan’s attempts at modernization pay off.  They eliminate extraterritorial rights (Europeans agree to this).  Japan’s confidence rises.  So too does their imperialistic ways.</a:t>
            </a:r>
          </a:p>
          <a:p>
            <a:r>
              <a:rPr lang="en-US" sz="2400" dirty="0" smtClean="0"/>
              <a:t>Japan attacked Chinese troops in Korea </a:t>
            </a:r>
          </a:p>
          <a:p>
            <a:r>
              <a:rPr lang="en-US" sz="2400" dirty="0" smtClean="0"/>
              <a:t>Japanese destroy Chinese Navy and drive China out of Korea.  They also invade Manchuria (mineral rich area in present day China).  As part of treaty, they receive their 1</a:t>
            </a:r>
            <a:r>
              <a:rPr lang="en-US" sz="2400" baseline="30000" dirty="0" smtClean="0"/>
              <a:t>st</a:t>
            </a:r>
            <a:r>
              <a:rPr lang="en-US" sz="2400" dirty="0" smtClean="0"/>
              <a:t> colonies: Taiwan					and Pescadores Islands</a:t>
            </a:r>
            <a:endParaRPr lang="en-US" dirty="0"/>
          </a:p>
        </p:txBody>
      </p:sp>
      <p:pic>
        <p:nvPicPr>
          <p:cNvPr id="5" name="Content Placeholder 4" descr="csl0110l.jpg"/>
          <p:cNvPicPr>
            <a:picLocks noGrp="1" noChangeAspect="1"/>
          </p:cNvPicPr>
          <p:nvPr>
            <p:ph sz="half" idx="4294967295"/>
          </p:nvPr>
        </p:nvPicPr>
        <p:blipFill>
          <a:blip r:embed="rId2" cstate="print"/>
          <a:stretch>
            <a:fillRect/>
          </a:stretch>
        </p:blipFill>
        <p:spPr>
          <a:xfrm>
            <a:off x="533400" y="3962400"/>
            <a:ext cx="4191000" cy="272856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Russo-Japanese war: 1904</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Many were surprised by the Japanese victory.  Now it is the Japanese and the Russians as the superpowers in East Asia.</a:t>
            </a:r>
          </a:p>
          <a:p>
            <a:r>
              <a:rPr lang="en-US" dirty="0" smtClean="0"/>
              <a:t>Japan launches surprise attack on Russians off the coast of Manchuria.  They win.</a:t>
            </a:r>
          </a:p>
          <a:p>
            <a:r>
              <a:rPr lang="en-US" dirty="0" smtClean="0"/>
              <a:t>Pres Teddy Roosevelt drafts treaty in Portsmouth, NH.  It gave Japan the captured territories and made Russia leave Manchuria and Korea.</a:t>
            </a:r>
          </a:p>
        </p:txBody>
      </p:sp>
      <p:pic>
        <p:nvPicPr>
          <p:cNvPr id="5" name="Content Placeholder 4" descr="russo-japanese_war.jpg"/>
          <p:cNvPicPr>
            <a:picLocks noGrp="1" noChangeAspect="1"/>
          </p:cNvPicPr>
          <p:nvPr>
            <p:ph sz="half" idx="2"/>
          </p:nvPr>
        </p:nvPicPr>
        <p:blipFill>
          <a:blip r:embed="rId2" cstate="print"/>
          <a:stretch>
            <a:fillRect/>
          </a:stretch>
        </p:blipFill>
        <p:spPr>
          <a:xfrm>
            <a:off x="4978028" y="1600200"/>
            <a:ext cx="3683743" cy="47244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lstStyle/>
          <a:p>
            <a:r>
              <a:rPr lang="en-US" dirty="0" smtClean="0"/>
              <a:t>Portsmouth Peace Treaty - 1905</a:t>
            </a:r>
            <a:endParaRPr lang="en-US" dirty="0"/>
          </a:p>
        </p:txBody>
      </p:sp>
      <p:sp>
        <p:nvSpPr>
          <p:cNvPr id="4" name="Content Placeholder 3"/>
          <p:cNvSpPr>
            <a:spLocks noGrp="1"/>
          </p:cNvSpPr>
          <p:nvPr>
            <p:ph sz="half" idx="2"/>
          </p:nvPr>
        </p:nvSpPr>
        <p:spPr>
          <a:xfrm>
            <a:off x="152400" y="1066800"/>
            <a:ext cx="6477000" cy="4724400"/>
          </a:xfrm>
        </p:spPr>
        <p:txBody>
          <a:bodyPr>
            <a:normAutofit/>
          </a:bodyPr>
          <a:lstStyle/>
          <a:p>
            <a:r>
              <a:rPr lang="en-US" sz="2400" dirty="0" smtClean="0"/>
              <a:t>US Navy (shipyard in Portsmouth), State of NH, and city of Portsmouth hosted</a:t>
            </a:r>
          </a:p>
          <a:p>
            <a:r>
              <a:rPr lang="en-US" sz="2400" dirty="0" smtClean="0"/>
              <a:t>Roosevelt wanted a non-descript, neutral site for the peace talks.  He had confidence in the Navy</a:t>
            </a:r>
          </a:p>
          <a:p>
            <a:r>
              <a:rPr lang="en-US" sz="2400" dirty="0" smtClean="0"/>
              <a:t>This would be the 1</a:t>
            </a:r>
            <a:r>
              <a:rPr lang="en-US" sz="2400" baseline="30000" dirty="0" smtClean="0"/>
              <a:t>st</a:t>
            </a:r>
            <a:r>
              <a:rPr lang="en-US" sz="2400" dirty="0" smtClean="0"/>
              <a:t> international peace treaty signed in the US at 3:47pm.  This moment has been commemorated with bells ringing and a donation of 3,000 cherry trees from Japan to mark the event</a:t>
            </a:r>
          </a:p>
          <a:p>
            <a:endParaRPr lang="en-US" sz="2400" dirty="0"/>
          </a:p>
        </p:txBody>
      </p:sp>
      <p:pic>
        <p:nvPicPr>
          <p:cNvPr id="1026" name="Picture 2" descr="http://www.portsmouthpeacetreaty.com/images/Event%20images/smllNobelFront.jpg?0.6982635931791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6646"/>
            <a:ext cx="1905000" cy="1857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5374612"/>
            <a:ext cx="2133600" cy="1477328"/>
          </a:xfrm>
          <a:prstGeom prst="rect">
            <a:avLst/>
          </a:prstGeom>
          <a:noFill/>
        </p:spPr>
        <p:txBody>
          <a:bodyPr wrap="square" rtlCol="0">
            <a:spAutoFit/>
          </a:bodyPr>
          <a:lstStyle/>
          <a:p>
            <a:r>
              <a:rPr lang="en-US" dirty="0" smtClean="0"/>
              <a:t>Teddy Roosevelt won the Nobel Peace Prize in 1906 for brokering this agreement</a:t>
            </a:r>
            <a:endParaRPr lang="en-US" dirty="0"/>
          </a:p>
        </p:txBody>
      </p:sp>
      <p:pic>
        <p:nvPicPr>
          <p:cNvPr id="1028" name="Picture 4" descr="File:Hotel Wentwort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746" y="1066800"/>
            <a:ext cx="2719399"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03645" y="2737140"/>
            <a:ext cx="2133600" cy="2308324"/>
          </a:xfrm>
          <a:prstGeom prst="rect">
            <a:avLst/>
          </a:prstGeom>
          <a:noFill/>
        </p:spPr>
        <p:txBody>
          <a:bodyPr wrap="square" rtlCol="0">
            <a:spAutoFit/>
          </a:bodyPr>
          <a:lstStyle/>
          <a:p>
            <a:r>
              <a:rPr lang="en-US" dirty="0" smtClean="0"/>
              <a:t>Delegates stayed in the Hotel Wentworth and were ferried across a river to the Naval Base for negotiations.  Treaty was signed at Hotel</a:t>
            </a:r>
            <a:endParaRPr lang="en-US" dirty="0"/>
          </a:p>
        </p:txBody>
      </p:sp>
      <p:pic>
        <p:nvPicPr>
          <p:cNvPr id="1030" name="Picture 6" descr="http://upload.wikimedia.org/wikipedia/commons/a/ac/Peace_Treaty_Building%2C_Portsmouth_Navy_Yar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0832" y="5068308"/>
            <a:ext cx="2668732" cy="17189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86600" y="5304472"/>
            <a:ext cx="2133600" cy="1477328"/>
          </a:xfrm>
          <a:prstGeom prst="rect">
            <a:avLst/>
          </a:prstGeom>
          <a:noFill/>
        </p:spPr>
        <p:txBody>
          <a:bodyPr wrap="square" rtlCol="0">
            <a:spAutoFit/>
          </a:bodyPr>
          <a:lstStyle/>
          <a:p>
            <a:r>
              <a:rPr lang="en-US" dirty="0" smtClean="0"/>
              <a:t>This is the building in the Navy Shipyard were negotiations occurred</a:t>
            </a:r>
            <a:endParaRPr lang="en-US" dirty="0"/>
          </a:p>
        </p:txBody>
      </p:sp>
    </p:spTree>
    <p:extLst>
      <p:ext uri="{BB962C8B-B14F-4D97-AF65-F5344CB8AC3E}">
        <p14:creationId xmlns:p14="http://schemas.microsoft.com/office/powerpoint/2010/main" val="2744392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annexes Korea: 1910</a:t>
            </a:r>
            <a:endParaRPr lang="en-US" dirty="0"/>
          </a:p>
        </p:txBody>
      </p:sp>
      <p:sp>
        <p:nvSpPr>
          <p:cNvPr id="3" name="Content Placeholder 2"/>
          <p:cNvSpPr>
            <a:spLocks noGrp="1"/>
          </p:cNvSpPr>
          <p:nvPr>
            <p:ph idx="1"/>
          </p:nvPr>
        </p:nvSpPr>
        <p:spPr/>
        <p:txBody>
          <a:bodyPr>
            <a:normAutofit/>
          </a:bodyPr>
          <a:lstStyle/>
          <a:p>
            <a:r>
              <a:rPr lang="en-US" sz="1800" dirty="0" smtClean="0"/>
              <a:t>1907: Korean King gives up control</a:t>
            </a:r>
          </a:p>
          <a:p>
            <a:r>
              <a:rPr lang="en-US" sz="1800" dirty="0" smtClean="0"/>
              <a:t>1909: Korean Imperial Army disbanded</a:t>
            </a:r>
          </a:p>
          <a:p>
            <a:r>
              <a:rPr lang="en-US" sz="1800" dirty="0" smtClean="0"/>
              <a:t>Japan harshly rules Korea (no public protest, no newspapers, Korean schools were shut down and Japanese curriculum installed)</a:t>
            </a:r>
          </a:p>
          <a:p>
            <a:r>
              <a:rPr lang="en-US" sz="1800" dirty="0" smtClean="0"/>
              <a:t>They did help modernize Korea, but they brutally kept order.</a:t>
            </a:r>
          </a:p>
          <a:p>
            <a:r>
              <a:rPr lang="en-US" sz="1800" dirty="0" smtClean="0"/>
              <a:t>Japan imposes annexation of Korea; keeps it until end of WWII</a:t>
            </a:r>
            <a:endParaRPr lang="en-US" sz="1800" dirty="0"/>
          </a:p>
        </p:txBody>
      </p:sp>
      <p:pic>
        <p:nvPicPr>
          <p:cNvPr id="5" name="Content Placeholder 4" descr="634px-Korea_map_1939_svg.png"/>
          <p:cNvPicPr>
            <a:picLocks noGrp="1" noChangeAspect="1"/>
          </p:cNvPicPr>
          <p:nvPr>
            <p:ph sz="half" idx="4294967295"/>
          </p:nvPr>
        </p:nvPicPr>
        <p:blipFill>
          <a:blip r:embed="rId2" cstate="print"/>
          <a:stretch>
            <a:fillRect/>
          </a:stretch>
        </p:blipFill>
        <p:spPr>
          <a:xfrm>
            <a:off x="3299286" y="3886200"/>
            <a:ext cx="3919376" cy="2392363"/>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a:t>
            </a:r>
            <a:r>
              <a:rPr lang="en-US" sz="3100" dirty="0" smtClean="0"/>
              <a:t>ong-term outcomes of Japanese Imperialism</a:t>
            </a:r>
            <a:endParaRPr lang="en-US" dirty="0"/>
          </a:p>
        </p:txBody>
      </p:sp>
      <p:sp>
        <p:nvSpPr>
          <p:cNvPr id="3" name="Content Placeholder 2"/>
          <p:cNvSpPr>
            <a:spLocks noGrp="1"/>
          </p:cNvSpPr>
          <p:nvPr>
            <p:ph idx="1"/>
          </p:nvPr>
        </p:nvSpPr>
        <p:spPr/>
        <p:txBody>
          <a:bodyPr>
            <a:normAutofit lnSpcReduction="10000"/>
          </a:bodyPr>
          <a:lstStyle/>
          <a:p>
            <a:r>
              <a:rPr lang="en-US" dirty="0" smtClean="0"/>
              <a:t>Japan develops large Pacific Empire; and major competitor to the West</a:t>
            </a:r>
          </a:p>
          <a:p>
            <a:r>
              <a:rPr lang="en-US" dirty="0" smtClean="0"/>
              <a:t>Japan becomes most industrialized country in Asian Pacific</a:t>
            </a:r>
          </a:p>
          <a:p>
            <a:r>
              <a:rPr lang="en-US" dirty="0" smtClean="0"/>
              <a:t>Japan consistently interested in China and will make several attempts to take it</a:t>
            </a:r>
          </a:p>
          <a:p>
            <a:pPr algn="ctr">
              <a:buNone/>
            </a:pPr>
            <a:r>
              <a:rPr lang="en-US" b="1" dirty="0" smtClean="0">
                <a:solidFill>
                  <a:srgbClr val="002060"/>
                </a:solidFill>
              </a:rPr>
              <a:t>In reflection, what did Japan do right and China do wrong when trying to modernize?  (see next slide)</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refresh our memories…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Who can tell me what’s a </a:t>
            </a:r>
            <a:r>
              <a:rPr lang="en-US" b="1" u="sng" dirty="0" smtClean="0"/>
              <a:t>COLONY</a:t>
            </a:r>
            <a:r>
              <a:rPr lang="en-US" dirty="0" smtClean="0"/>
              <a:t>?</a:t>
            </a:r>
          </a:p>
          <a:p>
            <a:r>
              <a:rPr lang="en-US" dirty="0" smtClean="0"/>
              <a:t>Does not have sovereignty (self rule) Example?  The original 13 colonies</a:t>
            </a:r>
          </a:p>
          <a:p>
            <a:r>
              <a:rPr lang="en-US" dirty="0" smtClean="0"/>
              <a:t>What is </a:t>
            </a:r>
            <a:r>
              <a:rPr lang="en-US" b="1" u="sng" dirty="0" smtClean="0"/>
              <a:t>nationalism</a:t>
            </a:r>
            <a:r>
              <a:rPr lang="en-US" dirty="0" smtClean="0"/>
              <a:t>?</a:t>
            </a:r>
          </a:p>
          <a:p>
            <a:r>
              <a:rPr lang="en-US" dirty="0" smtClean="0"/>
              <a:t>Extreme pride in one’s country</a:t>
            </a:r>
          </a:p>
          <a:p>
            <a:r>
              <a:rPr lang="en-US" dirty="0" smtClean="0"/>
              <a:t>What occurred during </a:t>
            </a:r>
            <a:r>
              <a:rPr lang="en-US" b="1" u="sng" dirty="0" smtClean="0"/>
              <a:t>industrialization</a:t>
            </a:r>
            <a:r>
              <a:rPr lang="en-US" dirty="0" smtClean="0"/>
              <a:t>?</a:t>
            </a:r>
          </a:p>
          <a:p>
            <a:r>
              <a:rPr lang="en-US" dirty="0" smtClean="0"/>
              <a:t>Factories flourished, cities grew, and the demand for more products increased.  With that came a need to find more raw materials.</a:t>
            </a:r>
          </a:p>
          <a:p>
            <a:r>
              <a:rPr lang="en-US" dirty="0" smtClean="0"/>
              <a:t>The Industrial Revolution lead to “need” for Imperialism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a:t>
            </a:r>
            <a:r>
              <a:rPr lang="en-US" sz="3100" dirty="0" smtClean="0"/>
              <a:t>ong-term outcomes of Japanese Imperialism</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solidFill>
                  <a:srgbClr val="002060"/>
                </a:solidFill>
              </a:rPr>
              <a:t>They </a:t>
            </a:r>
            <a:r>
              <a:rPr lang="en-US" b="1" u="sng" dirty="0" smtClean="0">
                <a:solidFill>
                  <a:srgbClr val="002060"/>
                </a:solidFill>
              </a:rPr>
              <a:t>fully adopted </a:t>
            </a:r>
            <a:r>
              <a:rPr lang="en-US" b="1" dirty="0" smtClean="0">
                <a:solidFill>
                  <a:srgbClr val="002060"/>
                </a:solidFill>
              </a:rPr>
              <a:t>the ways of the west!</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a:bodyPr>
          <a:lstStyle/>
          <a:p>
            <a:r>
              <a:rPr lang="en-US" b="1" dirty="0" smtClean="0"/>
              <a:t>Text book definition:</a:t>
            </a:r>
          </a:p>
          <a:p>
            <a:r>
              <a:rPr lang="en-US" b="1" dirty="0" smtClean="0"/>
              <a:t>IMPERIALISM</a:t>
            </a:r>
            <a:r>
              <a:rPr lang="en-US" dirty="0" smtClean="0"/>
              <a:t>: the conquering of a country or territory by a stronger nation with the intent of dominating it </a:t>
            </a:r>
            <a:r>
              <a:rPr lang="en-US" dirty="0" smtClean="0">
                <a:solidFill>
                  <a:srgbClr val="C00000"/>
                </a:solidFill>
              </a:rPr>
              <a:t>politically</a:t>
            </a:r>
            <a:r>
              <a:rPr lang="en-US" dirty="0" smtClean="0"/>
              <a:t>, </a:t>
            </a:r>
            <a:r>
              <a:rPr lang="en-US" dirty="0" smtClean="0">
                <a:solidFill>
                  <a:srgbClr val="0070C0"/>
                </a:solidFill>
              </a:rPr>
              <a:t>economically</a:t>
            </a:r>
            <a:r>
              <a:rPr lang="en-US" dirty="0" smtClean="0"/>
              <a:t>, </a:t>
            </a:r>
            <a:r>
              <a:rPr lang="en-US" dirty="0" smtClean="0">
                <a:solidFill>
                  <a:srgbClr val="2B953F"/>
                </a:solidFill>
              </a:rPr>
              <a:t>socially</a:t>
            </a:r>
            <a:r>
              <a:rPr lang="en-US" dirty="0" smtClean="0"/>
              <a:t> and </a:t>
            </a:r>
            <a:r>
              <a:rPr lang="en-US" dirty="0" smtClean="0">
                <a:solidFill>
                  <a:srgbClr val="F616CB"/>
                </a:solidFill>
              </a:rPr>
              <a:t>culturally</a:t>
            </a:r>
            <a:r>
              <a:rPr lang="en-US" dirty="0" smtClean="0"/>
              <a:t>.</a:t>
            </a:r>
          </a:p>
          <a:p>
            <a:r>
              <a:rPr lang="en-US" dirty="0" smtClean="0"/>
              <a:t>Our definition: The Octopus!</a:t>
            </a:r>
          </a:p>
          <a:p>
            <a:endParaRPr lang="en-US" dirty="0" smtClean="0"/>
          </a:p>
        </p:txBody>
      </p:sp>
      <p:sp>
        <p:nvSpPr>
          <p:cNvPr id="54274" name="AutoShape 2" descr="data:image/jpg;base64,/9j/4AAQSkZJRgABAQAAAQABAAD/2wBDAAkGBwgHBgkIBwgKCgkLDRYPDQwMDRsUFRAWIB0iIiAdHx8kKDQsJCYxJx8fLT0tMTU3Ojo6Iys/RD84QzQ5Ojf/2wBDAQoKCg0MDRoPDxo3JR8lNzc3Nzc3Nzc3Nzc3Nzc3Nzc3Nzc3Nzc3Nzc3Nzc3Nzc3Nzc3Nzc3Nzc3Nzc3Nzc3Nzf/wAARCADEAJUDASIAAhEBAxEB/8QAHAAAAQUBAQEAAAAAAAAAAAAAAAEEBQYHAwII/8QAPBAAAQMDAwIEBAQFAwMFAQAAAQIDEQAEBRIhMQZBEyJRYQcUcYEVMpGhI0JSsdEkwfBikuEWFyYzgrL/xAAZAQEBAQEBAQAAAAAAAAAAAAAAAQIDBAX/xAAhEQEBAAICAgMAAwAAAAAAAAAAAQIRAyESMQQTQSJhgf/aAAwDAQACEQMRAD8A3GiiigKSRS1BdZZH8I6cvMiVup+WSFgNEArMwEyQYBJE7cUE5IpaxfC/E7O5DqawW5ats4i5cQ0toNlQSCdJX4kTM7/QR71syeN+aLZp6oooogrwp1tBCVrSkngExNe6hsmMbc5Jm0unQLsNlTQKZ2KgdpET5OPSaCTXdW6FhC32wozCSoTtzXpD7LhIQ4hRHof+eh/Sqni8lhzkhYW7DxbWohNwpyUuGJJ5mDpAB7x77zmOsbNbablhl5kq/rKkrIGwmTMRwPepLL6LNJTtTa8TdKQj5RSEq1eYrEiKcjiiqGbTd7qR4rrUAecJTyY/zXAM5X5eDcW3j7ebwjp/Sfr+vtUnRQR6WsjKNT7MQNUI794p+BFLRQIaKDRQLRSHioq7s7565X4NwttswoK1nYjsAPuTI9OeKCWqL6gs/wARxb1gphLyLpJaWFEAIBB83vBg15Yx96go8S9KwjQIUCdQSZk77E+v6zUm6lK2loWPKpJB+lB8/wDT9nc2mRsLIWbqr1OQShTcLV4fhkE+g9Vb/wApHMVu+Lt029oEhgsEqUVNlwuQZ5k+sT96x+8U9ncn1CMa3ct3DDSF2SLeUgeGAiNf8p0HiRO9XT4U5K6vsC8i8ui+u3e8JOtWpSBA2J5rlg78s3JV4opJEV5ccQ0grcWlCRyVGAK6uD3UB1LjLXJeEzc26twqLhH5mztAjfVJ7RGxNSn4haFUJfQoxJCPMf2qPyF+ygtXD7gatW1qK3FgjQQgxqBHvM1KRkuFZv3eorXHLuri2eZdJV/BUdIRuVaeRsBE91DtWw9OlasfK7h64lxULdUhUgGPKU7Rt9aplhlSchbpU44dD7hXcpUZdQUg/lIBE+GOT777VccY44twvM25+WuVlepXkKfKmDpO+5n+/eufHrvTpnbUtRSDilrq5iiiaKAorm6822UhaoKiANiea4t3tu74RacC0uToKRIP3oHJooG4ooFooooCq51XnLnBJYeat2XWFqKV63NJKudonsD2qx0zyDdopkuXqEqQ2CdwTt6R3+lBhfUrQV1I4cMyr5K4kIW04pCnkKblQCpEgeaJG+mN+KtvReUurfIiysGrdLL6/DWCCUpWlEk+XdMiCAdt42iat2K6dt03qshdMhS9/AZchQYST/8A1ED2ipVdov5hamilpLgBcKBClmCDJG/GmD2isTB1vJua0E2gcH+pcdeUdyFKIT/2jaPbf710bsrZtQUhhpKhwoIAI+h7V1ZaW2iFulw/1KAB/YV0Aro5vGmO8/Wo3KYg5C1ubY3bjTT5CleGhOoERwTO2w2ipakIkGgzlzoy8auVhm6QEpdbabUp0aixpIJIj83mSI4P3q7i5XYpCL3R4enyuoSQCfQjeCe2+/7V0Tj2SpanBrUsq1E7TMf2CUj7U7gCszGT0ttpum6dSkKdtHEg/wBKgoj6j/E0pvQR/CZfWrsC0pA/VQAruBSwKrJt4t0IUWWdPcBw6vtIiu7TqXUBSZG8EEQQa53DZdZU2lamyoRqSdxXiwCUtKbCAhaFELAJMnmd995B3oIvqPqLFYWPnlFy40Si3bGpahPpwBI5MVUrX4iWdxci1VYqsUXDvhJvGylPhIOwUZncb+39ql+ucTa3djkL17GAvNIbb+aSrz+GDKlJEgCASJn1nYb5bf4tAsi7bAi5QDDLaFEqidz5tidO4jYLTBJkVLlJ7bx47lNx9BswGkBKisBIhRMz70VEdGWbuP6Xxtu+4XHAwFKJ7E7x9pj7UVWE196JHrVA6568fwrrFnjLTVdvIU5L6SAEAlMge8Eyew4MivfS/Ut/kFWiM42GlrcOgslTcK/lCx3B/uRIPIzlnMeq3jx5ZS2T0vtR6P8AXOpeUP8ATtqlof1kfz/T0/X0p1bXLN0yHLZ1DrZJGtCgRIMEfUGm1gPCW/b/AMrS/IP6UkAgfrP/AAVpg8BilkUhqB6w6jZ6YwruRdQHFAhDLRVHirPCZ+kn7GqqdIjilFVDojri36sduWm7N62ft0pUtKlhaSCY2PP7Vb5gb0PZaK8a0xzXsGaApaSloCiiiohDFNGzpyL6DsFtpWn3gkH9PL+op2YFVnqbMWVm6yXLhULQsDwUhckFPO8frP0pasm0B1ld3eYfdtbBTrTloA62kSUPASFpVB32BIH/AE+8Gp4RN9mcwxa3zzLdj4qgSw74ZfUASlIJ3G8DaZJ7086qvM29bJdx104lS5IaacSVhEDv+b04A71Q8Oq7fzWOZaUtx9Ny34SRKoVrB2+8muVxmd29mEywws2+nrVRVbNKLJZJQCWjEo2429OKK6J4orq8THOtbZ64+IwNxCmUBjQFyJTCjHoRqn715zHzAK22VhtktkqeJjQocGfWY/Srb8RbFb7Vpdotyh5h/Sm6QJKEFP8AN7FRIj+01Qby/Q7aPW2ZYS0id3QNTak+ux2PoD39a8nNx5XOZT0+l8Tm48ePLC9Vs+Ju13dim6WEFDvnb8OZ0kDY+4Mjb0rxi1u3C37txJQh5Q8JB5CEiAT9TJj3qkYHrRTWBYBx6dLTSWvCU5ocUZ0kkGeTJ39TJ5qw9OdRWF2l62tvGWtlSln+ET5VLPcTJ33r1S/j5/je7FjdUltBUogACSSYAFYZ1Lmch1n1UFYayF9Z4wFxq3UJQ6ARKlCROowImYA961zqPGOZ7Dv45F49aB8QpbSQTp7pM9jwe8VE9FdHo6WsblpTybm4eckupRplIHlTEn3P1NXtmyqJ8GnyrqXJLS2hrxbYrDaB5U/xBsPYTArVM7lkYnEXd++ZTbtKXp/qPYfcwPvWcfCjA5bE9UXacpjri1T8mQlTifKTqTwobGn/AMW7t27fxvTFgofMXjyFuCeAVQgH2klX0RT8ZnUVDCdf9SYRbbt+XL2zfOtKbpJhQkz4a4nmfUe1bV03nGM/iLfJWzTjTbwPkdEKBBIP1Eg7jmqX0V09nbdu8wnU7bFzhm2wLdCwHErJP8h5AAHBEgkRFOeu+obfovAsWWIQ23duo8K1bSJDKByuDMxtE8k94NCbk3V/1ijVPFUL4ddcK6kSuxyKEtZJlGs6BCXUSBIHY7iR7iPQXxIiq3O3oUtJRQChUZeYm3vXf9a23cNCSG3khW5BG07AQTx61JmiKEYr18o4q5RiLdLzKihKi6Fr8yQTBBnee/6es2H4YdDOYx38ZyqFouiCLdhcS2kjdSu+rkR2HO52umRxtlc5fG3l1bNuvMlaGlKE6CU6pH00n9algAK1csfGYyMy57tuRRxRRRWFRPUNgu+x7iA+psBBMBMydo+nfj1rNV2TL1qpjIhxWmEqbdBJBiCCY3/8DvWvqiDPFVTqfEKvHvGtNQUR51oEjtvEjeBzIpFiluJTcW79k24St7W4C4ACSZMSR/Ue++5IqSxzX4Fc3PzOLDiH0gBaElCkAcgFQEjYbD0532Zv41LYWllfiBRlQWYSSPY7gft7moW66xuen3kM210y84w4A7Y3D2pC0xvvMJPpvPttBlk3trysmmm2fU+N8AF3WwQANK4UePY/7VzT1vhXFlDTjzigSDobBAj3mKqGV+IbV/gW3rfBhhSnNTTty4lTSSnkjQQZBI225ntXLHdS9S3L6nsjb2rrOtLobRLK4G5AKZ/RUgnkipeTHHq1rDjzzm8Yutt1hjLh0Ntl5snu4lKdvWJk/au56bw95mWM8WAu8RCkPJcJB2IBiYMA7VGdSNOZLDIyFm1ZvNuLDjbqErSfDiRqKZPrMbV66JyZWwbJYAUJUlKSTpO0jcDmZ/7q3Ltz0s99dsWVo9d3TiWmWUFa1q4CQJJ/avnPqLIXnU3Unz6miBeOpbtUOflCNWlKZ+vPuTX0Y6wm5YU0+2lbTiSlaFpBCgeQQeRVFf8Ah5/8vxt604ynDWiUaLUJIU0UElKR6gqOokmeeZmpWcpTTojprqEdZXGd6haatz4RbCWlJhwkJSISkmEgJH6CtNUpLYlZCQO5NN7xxm0t3Lh51LLTaSpxxZhKQOSTWL9Y9V33WeQbw2EadXaeIA2gCFXChuFK9EjkA8cnjZ6huYxuWoe9IDNQ/Sdhf43A2dnlLr5q5aRCnJJ2kwJO5gQJPNTQiqpK9UbUhNFM8k3clDTlmltbrTgVocVpC0wQRPYwo0KevCkQyy2qN9bhUP2H+4p0o7Gml4pSkhhswt06QQeB3P2H7kUDq2c8a3bdiNaQqPSaK9toDbaUJEJSAAPaiohiu7S834Tlvc6XpQYbMAEdz2/59KjDYW4H8HE3aiSfKXQnTPO5V/1H96sdFBFptSysNIs23WtUlaykHfcn3M1GXHTli8pRewOMLr64ddDYOqTqUogp9Z5Mn71Z6Q8UGSfFLpxNvibV6xtGLG2Zfcb8C3SAleuClRAAiQkz9qZiyZvU2+SCoSlKFBJJ22MfXmtH6pxTuQ6YvrRdwpTpCnErgDg6gnbtHl+nvWJ2uUubLFXWLK9D4WoJWvbw0SSTMciIHuRXl+RjbZp7/h8mOMvk2zpP5dfTFtbNrCvAb8NWuDpUPb9x7RUT0mlSM1dh0I2KxKIgq8h2jY7E/SQK5/Dlph3pFvJNFSr1SXErecSAZEJ4HA8iTG/1r30k08xkH9Sw42UK3164MpPMmJg7e3tXpw3qbePKzyul0BihUQdu3pXMAxXrSa0yovxM6czefatEYm7BYSsB20UoISTOzk949D6SN+XfT/TmI6GxTt5dvth3RNxeu+X/APKR2ExA5J+0W0oMc1kfxpuXlZHFY59biLIoLqykEySvSTA5KUiY/wCqjNmuz/IfGGwYuNGPxb9wmYC3XQ1q9wIJ/WKtPRfWVv1VZvOtMLt32FBLrKlBWmRIII5Bg9hwapuYu8E30BdvdK4th+3Dgs33nLfStsFO7hkajuQJPcz2qd+E3TVzhMS9eXyC3c35SrwlbFtCZ0g+51En6gVN9pLdr0klXevYBG5NHFeVuoQlSlqCUpBKiew7mq2r9zdZtlatbtohG6jrAMJ7qMcAdp5jmTXXDqcuS5cMX1o+S5DjiEHXp7Jg/l7kD1Pfeap1xf31qGdFwsovm1OuWqW/yoTESYn+kcjefWovpDPrHVDTFs2XHVNlDjBXClJ2IMR25+5qbm9L43W2vp4FFAMiaKMlooooCiiufio8Xwi4nXE6Z3j6UEL1lmMZhMUm8zBd8AOpCQ0CSpe5Aid+J+1YJksnjcqh66QLi2udDafMxrQo8KkpOx2Eeu3Faf8AHC1cu8Pi0Jc0ti7PiCe2hW/23/WsnxOTtGL/AEqDZtS2W0oWgqQ4qRGoAgnv+vG9dfpn1Xl1vX43jlZL2v8AgOvulumcZ+HYJnIvqdd1rcuQEIStQSkqJkwPLMQe9eE9RvvZBDyLwNsNOJWDbK1JXCvRJlZIK4nkzttVIx/R2czt678hjHGrcuEpcuAWm0Ce2rfb0Emrl0505+A3dxYLvg/cFKvFShK0pSsjT6eih3/Qczm48fGZYX/DDLXtrmNaShgKS5rSvzAkb7+p5Jp6IpulOkBKNkjYD2r2CRWGXXamGWxthlLbwclas3DI30upBj3B7H3FOir0rk8kOtqQtIUhQIIPcHkUENi7Tpzp1h75A2dk08oKWfHHmI43Uquq+r+nGlQ5m8eD6C4Sr9YJrEurMF0/gVu2dnlXrzINq0lpNukIbg7hap5AnYSZ5ioyzsXMy81j8JjHnLqElay+VxtuTslKUz6/rU2xc7vT6Wt7u3urZu4tnUOsOpC0OIMhSSJBFRN7l8eq7btr25aZQNS1NuK06wI0yD2JPfmO9celcVeY7puyx2QdSt5lrw1FElMAmBJ9BAn2r1lMLZJsbhbjX8RQA8UjzpI2BCh5oH14Ee1K3P7VDrC4tMi7OFUi8K0K1trLiAlRUVE6o3BM+kaeaTpbBG9zTmSt/DQbUIcDRV+dwJOkT2SNMT9dqYtNsZK8VeWtulu1c3ttRPnQRsYJOokAfm4kwNhU98P2G2r0peSCpTaXWxEFCgO3f8qq5/X/AD8nf7tcfhGhNyW0lQgkbiZiilHAiiujzlooooCoXqazbuLDxSS2+ydTTwBKmztuI/5tU1XhxCXEKQsApUIIoMy+Ily1m+jbu3TeMvXtqU3CA0hQLiE7KkRzpKtvasQS4pCgo9iDKTxv296+i8ngrnHOG7tVPOaXNSA2SVAehHJ+1UnqLpjFZpan2mV4/JqWS6Gm4bc37oJJB9wI9Qa9XBzzCeN/Us20K2yt3k7Nm7wVozdMPJCg+9cpSN/ZIJn1G1Nchgrx11GQvgy8+hsgtsApSPoDM1n3TeK6sxCnrbA2dw0l0pQ66ggIWTMKJXxAH5gJGw2Jitf6fxisViWbJy5cuVoBK3XFElSiZPJ2G8Ae1cuTGY3q7bs044DIJvbXTC9Tew1jcp7H67Qf/NSoG1V6+Q1iMim5ZQpKXPzBCJB9ZM7ev1Aqdt327hpK21SDsZEEH0IPBrmjpFKYjeikWaozLP8Aw0ezXWdzfquUMYx8pcX4e7pVACkgEQJidXvwTV8wuDx+Esxa4y2Qw1MmN1LPqo8k+5qQSUxvzSkE8GKmkmM3saYE1FdTIcewd6G9QUGtQKSQRBkxHsDUsJ7maRSQTRWcYLAKvUBtLnytqDpUEJBSokTAHZUbz253kV26PLH/AKrcbs3G1Mth5IDatQ0hUCrLicIwn5d5K7lIb4T4p0yCQfL77n71KWeLsrJbi7O0YYU7GstoCdX1j61Lv8JYeDiigcUUQtFMr83KVNfLOJSFLCVS3qMGd+aY3GSvmkSLMpT4i0lxYJEBwJBgcSN9/Sgm6K5sqKmUKUQSUgyNq9yPWgb3N00woIcJGofmiRuQB+5qJtm0puLtacg8TK3FBYV5EkzA37DjbiI7zOKShRCiASOD3FegRFBXm2LRaWUKGQeaZV5VFsgaogEgDfvvEetTVk8q4YS6tpTRM+RXI37132paDytAUNxNR79mGVeNahLaxJhIgK9lRz+m0yKkqQgEGRQcGHkvN6kgjsUnlJ7g+9dBB3qHvn/wx8OnX4ShDkjYjsQfUek7jbsKkLS7Zu2fFYWFJkg8ggjkEHg1Ypzt6UT6VHXOUtbZwfMvttNlQSFrWEiTMcxzBg/WnTjiEMrdUvypSVGN9huaK6rUElMkAkwPeoi9z9i0h5CH/wCMlC9I0nkA78ce9QuF6lGcuxcNNPMgNhbKXClWpBVEgA/mJjY7AKEnaKkMhZ29xkbNtKXWXkqDqktJ0oVKgSVKiJhKvcidxNTezKWe05ZFtNshLUhCfINXJjb/AGmnIM1Tenc90x1FdPWFi4tb1usrS27KNYG2pEHcCY9YPG+9wZQhptLbYhKQAB7DajL3RRRQQGTv3EtPpet7d5nUttLbm+tQSSkEHaJB/Ud6a49uwuskbf8ACcdoDIU4UW6dSFehIkEEkiORE7zTw3SfBYubm0t23HU61eIgSePKCCdzO29OMFc3F0i5F14Opt5SUBobaQSAZkjcCfvvQcstdv2NxbC2BU0UkeChs+Y9t9JAAG/IP14rwMldlHiM+FcJLflASW9S5OxkkiNv3pxfXLZybVm7aodQpskLW2SAszpExAkBXf09abNPFS7BK8WzpuUFSleFAbAiAdiJ3MCf96Buc7cOMW7zSWEJeX+TVrKQCeSO59IHHNO7PNtXl0wyzcWqiUS4kOgqC95SBMyI9DXhd0Qyt5rFpKwG/wCD4JKyFAKVwOw1DvuKmWkNqSlaEAAjbyxtQdRRRRQFB4opDxQZz8QevL7pe5GPt7Vh65eHioW4hQbQ3JAHPnVsZiANuZqIxvXjCEWd2i2uBf3x0nHtgq8Q6olCjtpkGDO289yWvX+A6iuOoQ/kbyxvLBGtdt8y+LdDaCfyqAAJjvBMgdqr/wCJ47B5pu7fu0Za7Q04l3wWyllohJCG29gCJO/YAVN3axb+sOoMY/kmsZ4yC4kJdKijWkqcEadv5gCD6Gd+9aLYWrNhYs2jOoNsIS2jWZMJECT6wK+csHk2G823f5ULuHQ6l2CAUqXM6lyRIHMfuI31i5zuTv7lI8Nq2aS2oBRaDmokcnUoAbkcSfKd4M1ep21N2acviD4/TVoMn0/bpQpxzS48gbW5J2UB7kkR+WT71TMrnr7qF3F5C3euXLhtv5a9sba4W2pxU/mQEnhYV77iIirJ1H1RkMdhbdvMYxD9u4vQtJR4aFpG8KMFPtG3+cwt8q5Z5k3uFW5aBC1FgEpcUhJnyyQQrY9xUslmoX32t3TmQY6PzTN6zhc2tTiVMKbumQiEmN0EDzKGkbHaJ45rc8S469jrd1/V4jjYUdbRbVvuNSf5VRyPWaxrobrTNZXqC1xuSyQ8F8rS254aAoOaSUHYcTtHfb3nbGQpLaQsgqAGogQCY7CkmppmulFFFVDdVlaKcLirZkrJkqLYmfrFd0pSgQhISPQCKWigaXGPt7lwreSskxw6sD9AYrl+D48g6rVC57LlX9zUhRQNBjLAAD5K3gCP/qT/AIpyhCW0BCEhKUiAAIAFeqKAoorw6tLaCtZhI5NB7mkMVGpursuLn5TROlP8bckcg+/b2/auPzjqXwHL63AacAdSEnb2/celBEfExhtnofOONgpW8lBWfXzIT/YRXzu4lOpSRGx/avpPq1m36iwNziLa8Qhy6KEBZQVpBCkq3j/m9ZJn/hhm7Btpdmyi6DaAlwtmdSpPmAJ2EaRBjvE0Er0RgsLf4C3vbSyD180gm5LgKilYUfyggp4ggDeINWLwX7MBxKHkKKYcIaUCsfdP0qi9IudUYW5Ta/MvWOODoXdB1KSAkncpEEhRCY2+9aHbXmWzBQxbXoQ6QrzNMEKbAbVJWojSTqKNknkn0qr05WyLm4ALVo8pJV5SWioT7kgA7+lZ98UkLa6oQ2ttKFizZKtKQNRMkkxzvt9q0fIZDMXeO04dN6l/wyQV2KtTayBpCyseYAhSSQO0mqL/AO2fWGZuTcZV1lLipl25uitXPYBJ29tqCp9OXAts/jXyrTou2lSTEDWJ/vX1IO9ZpiPhHa2Vyw7d5A3IafS8R4OnUEj8nJgFW59gBWlgRzUQtFFFBAnM3H9DX6H/ADSfjVz/AENfof8ANFFA2e6ivETDbH3Sr/NWGyeU/ZsPLACnG0qIHEkUUUHYGaWiigSa8uJS42pCxKVCCPUUUUHA2VqlKv8ATM+YlSpbG55k/euyUJBJAAPqBRRQKUJIEiYMj2r1G9FFB48FsEqCRJ5MbmlQ0hCdKEhKZJgCBJoooF0+5pQNgKKKBaKKKAooooP/2Q==">
            <a:hlinkClick r:id="rId2"/>
          </p:cNvPr>
          <p:cNvSpPr>
            <a:spLocks noChangeAspect="1" noChangeArrowheads="1"/>
          </p:cNvSpPr>
          <p:nvPr/>
        </p:nvSpPr>
        <p:spPr bwMode="auto">
          <a:xfrm>
            <a:off x="77788" y="-890588"/>
            <a:ext cx="141922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4276" name="AutoShape 4" descr="data:image/jpg;base64,/9j/4AAQSkZJRgABAQAAAQABAAD/2wBDAAkGBwgHBgkIBwgKCgkLDRYPDQwMDRsUFRAWIB0iIiAdHx8kKDQsJCYxJx8fLT0tMTU3Ojo6Iys/RD84QzQ5Ojf/2wBDAQoKCg0MDRoPDxo3JR8lNzc3Nzc3Nzc3Nzc3Nzc3Nzc3Nzc3Nzc3Nzc3Nzc3Nzc3Nzc3Nzc3Nzc3Nzc3Nzc3Nzf/wAARCADEAJUDASIAAhEBAxEB/8QAHAAAAQUBAQEAAAAAAAAAAAAAAAEEBQYHAwII/8QAPBAAAQMDAwIEBAQFAwMFAQAAAQIDEQAEBRIhMQZBEyJRYQcUcYEVMpGhI0JSsdEkwfBikuEWFyYzgrL/xAAZAQEBAQEBAQAAAAAAAAAAAAAAAQIDBAX/xAAhEQEBAAICAgMAAwAAAAAAAAAAAQIRAyESMQQTQSJhgf/aAAwDAQACEQMRAD8A3GiiigKSRS1BdZZH8I6cvMiVup+WSFgNEArMwEyQYBJE7cUE5IpaxfC/E7O5DqawW5ats4i5cQ0toNlQSCdJX4kTM7/QR71syeN+aLZp6oooogrwp1tBCVrSkngExNe6hsmMbc5Jm0unQLsNlTQKZ2KgdpET5OPSaCTXdW6FhC32wozCSoTtzXpD7LhIQ4hRHof+eh/Sqni8lhzkhYW7DxbWohNwpyUuGJJ5mDpAB7x77zmOsbNbablhl5kq/rKkrIGwmTMRwPepLL6LNJTtTa8TdKQj5RSEq1eYrEiKcjiiqGbTd7qR4rrUAecJTyY/zXAM5X5eDcW3j7ebwjp/Sfr+vtUnRQR6WsjKNT7MQNUI794p+BFLRQIaKDRQLRSHioq7s7565X4NwttswoK1nYjsAPuTI9OeKCWqL6gs/wARxb1gphLyLpJaWFEAIBB83vBg15Yx96go8S9KwjQIUCdQSZk77E+v6zUm6lK2loWPKpJB+lB8/wDT9nc2mRsLIWbqr1OQShTcLV4fhkE+g9Vb/wApHMVu+Lt029oEhgsEqUVNlwuQZ5k+sT96x+8U9ncn1CMa3ct3DDSF2SLeUgeGAiNf8p0HiRO9XT4U5K6vsC8i8ui+u3e8JOtWpSBA2J5rlg78s3JV4opJEV5ccQ0grcWlCRyVGAK6uD3UB1LjLXJeEzc26twqLhH5mztAjfVJ7RGxNSn4haFUJfQoxJCPMf2qPyF+ygtXD7gatW1qK3FgjQQgxqBHvM1KRkuFZv3eorXHLuri2eZdJV/BUdIRuVaeRsBE91DtWw9OlasfK7h64lxULdUhUgGPKU7Rt9aplhlSchbpU44dD7hXcpUZdQUg/lIBE+GOT777VccY44twvM25+WuVlepXkKfKmDpO+5n+/eufHrvTpnbUtRSDilrq5iiiaKAorm6822UhaoKiANiea4t3tu74RacC0uToKRIP3oHJooG4ooFooooCq51XnLnBJYeat2XWFqKV63NJKudonsD2qx0zyDdopkuXqEqQ2CdwTt6R3+lBhfUrQV1I4cMyr5K4kIW04pCnkKblQCpEgeaJG+mN+KtvReUurfIiysGrdLL6/DWCCUpWlEk+XdMiCAdt42iat2K6dt03qshdMhS9/AZchQYST/8A1ED2ipVdov5hamilpLgBcKBClmCDJG/GmD2isTB1vJua0E2gcH+pcdeUdyFKIT/2jaPbf710bsrZtQUhhpKhwoIAI+h7V1ZaW2iFulw/1KAB/YV0Aro5vGmO8/Wo3KYg5C1ubY3bjTT5CleGhOoERwTO2w2ipakIkGgzlzoy8auVhm6QEpdbabUp0aixpIJIj83mSI4P3q7i5XYpCL3R4enyuoSQCfQjeCe2+/7V0Tj2SpanBrUsq1E7TMf2CUj7U7gCszGT0ttpum6dSkKdtHEg/wBKgoj6j/E0pvQR/CZfWrsC0pA/VQAruBSwKrJt4t0IUWWdPcBw6vtIiu7TqXUBSZG8EEQQa53DZdZU2lamyoRqSdxXiwCUtKbCAhaFELAJMnmd995B3oIvqPqLFYWPnlFy40Si3bGpahPpwBI5MVUrX4iWdxci1VYqsUXDvhJvGylPhIOwUZncb+39ql+ucTa3djkL17GAvNIbb+aSrz+GDKlJEgCASJn1nYb5bf4tAsi7bAi5QDDLaFEqidz5tidO4jYLTBJkVLlJ7bx47lNx9BswGkBKisBIhRMz70VEdGWbuP6Xxtu+4XHAwFKJ7E7x9pj7UVWE196JHrVA6568fwrrFnjLTVdvIU5L6SAEAlMge8Eyew4MivfS/Ut/kFWiM42GlrcOgslTcK/lCx3B/uRIPIzlnMeq3jx5ZS2T0vtR6P8AXOpeUP8ATtqlof1kfz/T0/X0p1bXLN0yHLZ1DrZJGtCgRIMEfUGm1gPCW/b/AMrS/IP6UkAgfrP/AAVpg8BilkUhqB6w6jZ6YwruRdQHFAhDLRVHirPCZ+kn7GqqdIjilFVDojri36sduWm7N62ft0pUtKlhaSCY2PP7Vb5gb0PZaK8a0xzXsGaApaSloCiiiohDFNGzpyL6DsFtpWn3gkH9PL+op2YFVnqbMWVm6yXLhULQsDwUhckFPO8frP0pasm0B1ld3eYfdtbBTrTloA62kSUPASFpVB32BIH/AE+8Gp4RN9mcwxa3zzLdj4qgSw74ZfUASlIJ3G8DaZJ7086qvM29bJdx104lS5IaacSVhEDv+b04A71Q8Oq7fzWOZaUtx9Ny34SRKoVrB2+8muVxmd29mEywws2+nrVRVbNKLJZJQCWjEo2429OKK6J4orq8THOtbZ64+IwNxCmUBjQFyJTCjHoRqn715zHzAK22VhtktkqeJjQocGfWY/Srb8RbFb7Vpdotyh5h/Sm6QJKEFP8AN7FRIj+01Qby/Q7aPW2ZYS0id3QNTak+ux2PoD39a8nNx5XOZT0+l8Tm48ePLC9Vs+Ju13dim6WEFDvnb8OZ0kDY+4Mjb0rxi1u3C37txJQh5Q8JB5CEiAT9TJj3qkYHrRTWBYBx6dLTSWvCU5ocUZ0kkGeTJ39TJ5qw9OdRWF2l62tvGWtlSln+ET5VLPcTJ33r1S/j5/je7FjdUltBUogACSSYAFYZ1Lmch1n1UFYayF9Z4wFxq3UJQ6ARKlCROowImYA961zqPGOZ7Dv45F49aB8QpbSQTp7pM9jwe8VE9FdHo6WsblpTybm4eckupRplIHlTEn3P1NXtmyqJ8GnyrqXJLS2hrxbYrDaB5U/xBsPYTArVM7lkYnEXd++ZTbtKXp/qPYfcwPvWcfCjA5bE9UXacpjri1T8mQlTifKTqTwobGn/AMW7t27fxvTFgofMXjyFuCeAVQgH2klX0RT8ZnUVDCdf9SYRbbt+XL2zfOtKbpJhQkz4a4nmfUe1bV03nGM/iLfJWzTjTbwPkdEKBBIP1Eg7jmqX0V09nbdu8wnU7bFzhm2wLdCwHErJP8h5AAHBEgkRFOeu+obfovAsWWIQ23duo8K1bSJDKByuDMxtE8k94NCbk3V/1ijVPFUL4ddcK6kSuxyKEtZJlGs6BCXUSBIHY7iR7iPQXxIiq3O3oUtJRQChUZeYm3vXf9a23cNCSG3khW5BG07AQTx61JmiKEYr18o4q5RiLdLzKihKi6Fr8yQTBBnee/6es2H4YdDOYx38ZyqFouiCLdhcS2kjdSu+rkR2HO52umRxtlc5fG3l1bNuvMlaGlKE6CU6pH00n9algAK1csfGYyMy57tuRRxRRRWFRPUNgu+x7iA+psBBMBMydo+nfj1rNV2TL1qpjIhxWmEqbdBJBiCCY3/8DvWvqiDPFVTqfEKvHvGtNQUR51oEjtvEjeBzIpFiluJTcW79k24St7W4C4ACSZMSR/Ue++5IqSxzX4Fc3PzOLDiH0gBaElCkAcgFQEjYbD0532Zv41LYWllfiBRlQWYSSPY7gft7moW66xuen3kM210y84w4A7Y3D2pC0xvvMJPpvPttBlk3trysmmm2fU+N8AF3WwQANK4UePY/7VzT1vhXFlDTjzigSDobBAj3mKqGV+IbV/gW3rfBhhSnNTTty4lTSSnkjQQZBI225ntXLHdS9S3L6nsjb2rrOtLobRLK4G5AKZ/RUgnkipeTHHq1rDjzzm8Yutt1hjLh0Ntl5snu4lKdvWJk/au56bw95mWM8WAu8RCkPJcJB2IBiYMA7VGdSNOZLDIyFm1ZvNuLDjbqErSfDiRqKZPrMbV66JyZWwbJYAUJUlKSTpO0jcDmZ/7q3Ltz0s99dsWVo9d3TiWmWUFa1q4CQJJ/avnPqLIXnU3Unz6miBeOpbtUOflCNWlKZ+vPuTX0Y6wm5YU0+2lbTiSlaFpBCgeQQeRVFf8Ah5/8vxt604ynDWiUaLUJIU0UElKR6gqOokmeeZmpWcpTTojprqEdZXGd6haatz4RbCWlJhwkJSISkmEgJH6CtNUpLYlZCQO5NN7xxm0t3Lh51LLTaSpxxZhKQOSTWL9Y9V33WeQbw2EadXaeIA2gCFXChuFK9EjkA8cnjZ6huYxuWoe9IDNQ/Sdhf43A2dnlLr5q5aRCnJJ2kwJO5gQJPNTQiqpK9UbUhNFM8k3clDTlmltbrTgVocVpC0wQRPYwo0KevCkQyy2qN9bhUP2H+4p0o7Gml4pSkhhswt06QQeB3P2H7kUDq2c8a3bdiNaQqPSaK9toDbaUJEJSAAPaiohiu7S834Tlvc6XpQYbMAEdz2/59KjDYW4H8HE3aiSfKXQnTPO5V/1H96sdFBFptSysNIs23WtUlaykHfcn3M1GXHTli8pRewOMLr64ddDYOqTqUogp9Z5Mn71Z6Q8UGSfFLpxNvibV6xtGLG2Zfcb8C3SAleuClRAAiQkz9qZiyZvU2+SCoSlKFBJJ22MfXmtH6pxTuQ6YvrRdwpTpCnErgDg6gnbtHl+nvWJ2uUubLFXWLK9D4WoJWvbw0SSTMciIHuRXl+RjbZp7/h8mOMvk2zpP5dfTFtbNrCvAb8NWuDpUPb9x7RUT0mlSM1dh0I2KxKIgq8h2jY7E/SQK5/Dlph3pFvJNFSr1SXErecSAZEJ4HA8iTG/1r30k08xkH9Sw42UK3164MpPMmJg7e3tXpw3qbePKzyul0BihUQdu3pXMAxXrSa0yovxM6czefatEYm7BYSsB20UoISTOzk949D6SN+XfT/TmI6GxTt5dvth3RNxeu+X/APKR2ExA5J+0W0oMc1kfxpuXlZHFY59biLIoLqykEySvSTA5KUiY/wCqjNmuz/IfGGwYuNGPxb9wmYC3XQ1q9wIJ/WKtPRfWVv1VZvOtMLt32FBLrKlBWmRIII5Bg9hwapuYu8E30BdvdK4th+3Dgs33nLfStsFO7hkajuQJPcz2qd+E3TVzhMS9eXyC3c35SrwlbFtCZ0g+51En6gVN9pLdr0klXevYBG5NHFeVuoQlSlqCUpBKiew7mq2r9zdZtlatbtohG6jrAMJ7qMcAdp5jmTXXDqcuS5cMX1o+S5DjiEHXp7Jg/l7kD1Pfeap1xf31qGdFwsovm1OuWqW/yoTESYn+kcjefWovpDPrHVDTFs2XHVNlDjBXClJ2IMR25+5qbm9L43W2vp4FFAMiaKMlooooCiiufio8Xwi4nXE6Z3j6UEL1lmMZhMUm8zBd8AOpCQ0CSpe5Aid+J+1YJksnjcqh66QLi2udDafMxrQo8KkpOx2Eeu3Faf8AHC1cu8Pi0Jc0ti7PiCe2hW/23/WsnxOTtGL/AEqDZtS2W0oWgqQ4qRGoAgnv+vG9dfpn1Xl1vX43jlZL2v8AgOvulumcZ+HYJnIvqdd1rcuQEIStQSkqJkwPLMQe9eE9RvvZBDyLwNsNOJWDbK1JXCvRJlZIK4nkzttVIx/R2czt678hjHGrcuEpcuAWm0Ce2rfb0Emrl0505+A3dxYLvg/cFKvFShK0pSsjT6eih3/Qczm48fGZYX/DDLXtrmNaShgKS5rSvzAkb7+p5Jp6IpulOkBKNkjYD2r2CRWGXXamGWxthlLbwclas3DI30upBj3B7H3FOir0rk8kOtqQtIUhQIIPcHkUENi7Tpzp1h75A2dk08oKWfHHmI43Uquq+r+nGlQ5m8eD6C4Sr9YJrEurMF0/gVu2dnlXrzINq0lpNukIbg7hap5AnYSZ5ioyzsXMy81j8JjHnLqElay+VxtuTslKUz6/rU2xc7vT6Wt7u3urZu4tnUOsOpC0OIMhSSJBFRN7l8eq7btr25aZQNS1NuK06wI0yD2JPfmO9celcVeY7puyx2QdSt5lrw1FElMAmBJ9BAn2r1lMLZJsbhbjX8RQA8UjzpI2BCh5oH14Ee1K3P7VDrC4tMi7OFUi8K0K1trLiAlRUVE6o3BM+kaeaTpbBG9zTmSt/DQbUIcDRV+dwJOkT2SNMT9dqYtNsZK8VeWtulu1c3ttRPnQRsYJOokAfm4kwNhU98P2G2r0peSCpTaXWxEFCgO3f8qq5/X/AD8nf7tcfhGhNyW0lQgkbiZiilHAiiujzlooooCoXqazbuLDxSS2+ydTTwBKmztuI/5tU1XhxCXEKQsApUIIoMy+Ily1m+jbu3TeMvXtqU3CA0hQLiE7KkRzpKtvasQS4pCgo9iDKTxv296+i8ngrnHOG7tVPOaXNSA2SVAehHJ+1UnqLpjFZpan2mV4/JqWS6Gm4bc37oJJB9wI9Qa9XBzzCeN/Us20K2yt3k7Nm7wVozdMPJCg+9cpSN/ZIJn1G1Nchgrx11GQvgy8+hsgtsApSPoDM1n3TeK6sxCnrbA2dw0l0pQ66ggIWTMKJXxAH5gJGw2Jitf6fxisViWbJy5cuVoBK3XFElSiZPJ2G8Ae1cuTGY3q7bs044DIJvbXTC9Tew1jcp7H67Qf/NSoG1V6+Q1iMim5ZQpKXPzBCJB9ZM7ev1Aqdt327hpK21SDsZEEH0IPBrmjpFKYjeikWaozLP8Aw0ezXWdzfquUMYx8pcX4e7pVACkgEQJidXvwTV8wuDx+Esxa4y2Qw1MmN1LPqo8k+5qQSUxvzSkE8GKmkmM3saYE1FdTIcewd6G9QUGtQKSQRBkxHsDUsJ7maRSQTRWcYLAKvUBtLnytqDpUEJBSokTAHZUbz253kV26PLH/AKrcbs3G1Mth5IDatQ0hUCrLicIwn5d5K7lIb4T4p0yCQfL77n71KWeLsrJbi7O0YYU7GstoCdX1j61Lv8JYeDiigcUUQtFMr83KVNfLOJSFLCVS3qMGd+aY3GSvmkSLMpT4i0lxYJEBwJBgcSN9/Sgm6K5sqKmUKUQSUgyNq9yPWgb3N00woIcJGofmiRuQB+5qJtm0puLtacg8TK3FBYV5EkzA37DjbiI7zOKShRCiASOD3FegRFBXm2LRaWUKGQeaZV5VFsgaogEgDfvvEetTVk8q4YS6tpTRM+RXI37132paDytAUNxNR79mGVeNahLaxJhIgK9lRz+m0yKkqQgEGRQcGHkvN6kgjsUnlJ7g+9dBB3qHvn/wx8OnX4ShDkjYjsQfUek7jbsKkLS7Zu2fFYWFJkg8ggjkEHg1Ypzt6UT6VHXOUtbZwfMvttNlQSFrWEiTMcxzBg/WnTjiEMrdUvypSVGN9huaK6rUElMkAkwPeoi9z9i0h5CH/wCMlC9I0nkA78ce9QuF6lGcuxcNNPMgNhbKXClWpBVEgA/mJjY7AKEnaKkMhZ29xkbNtKXWXkqDqktJ0oVKgSVKiJhKvcidxNTezKWe05ZFtNshLUhCfINXJjb/AGmnIM1Tenc90x1FdPWFi4tb1usrS27KNYG2pEHcCY9YPG+9wZQhptLbYhKQAB7DajL3RRRQQGTv3EtPpet7d5nUttLbm+tQSSkEHaJB/Ud6a49uwuskbf8ACcdoDIU4UW6dSFehIkEEkiORE7zTw3SfBYubm0t23HU61eIgSePKCCdzO29OMFc3F0i5F14Opt5SUBobaQSAZkjcCfvvQcstdv2NxbC2BU0UkeChs+Y9t9JAAG/IP14rwMldlHiM+FcJLflASW9S5OxkkiNv3pxfXLZybVm7aodQpskLW2SAszpExAkBXf09abNPFS7BK8WzpuUFSleFAbAiAdiJ3MCf96Buc7cOMW7zSWEJeX+TVrKQCeSO59IHHNO7PNtXl0wyzcWqiUS4kOgqC95SBMyI9DXhd0Qyt5rFpKwG/wCD4JKyFAKVwOw1DvuKmWkNqSlaEAAjbyxtQdRRRRQFB4opDxQZz8QevL7pe5GPt7Vh65eHioW4hQbQ3JAHPnVsZiANuZqIxvXjCEWd2i2uBf3x0nHtgq8Q6olCjtpkGDO289yWvX+A6iuOoQ/kbyxvLBGtdt8y+LdDaCfyqAAJjvBMgdqr/wCJ47B5pu7fu0Za7Q04l3wWyllohJCG29gCJO/YAVN3axb+sOoMY/kmsZ4yC4kJdKijWkqcEadv5gCD6Gd+9aLYWrNhYs2jOoNsIS2jWZMJECT6wK+csHk2G823f5ULuHQ6l2CAUqXM6lyRIHMfuI31i5zuTv7lI8Nq2aS2oBRaDmokcnUoAbkcSfKd4M1ep21N2acviD4/TVoMn0/bpQpxzS48gbW5J2UB7kkR+WT71TMrnr7qF3F5C3euXLhtv5a9sba4W2pxU/mQEnhYV77iIirJ1H1RkMdhbdvMYxD9u4vQtJR4aFpG8KMFPtG3+cwt8q5Z5k3uFW5aBC1FgEpcUhJnyyQQrY9xUslmoX32t3TmQY6PzTN6zhc2tTiVMKbumQiEmN0EDzKGkbHaJ45rc8S469jrd1/V4jjYUdbRbVvuNSf5VRyPWaxrobrTNZXqC1xuSyQ8F8rS254aAoOaSUHYcTtHfb3nbGQpLaQsgqAGogQCY7CkmppmulFFFVDdVlaKcLirZkrJkqLYmfrFd0pSgQhISPQCKWigaXGPt7lwreSskxw6sD9AYrl+D48g6rVC57LlX9zUhRQNBjLAAD5K3gCP/qT/AIpyhCW0BCEhKUiAAIAFeqKAoorw6tLaCtZhI5NB7mkMVGpursuLn5TROlP8bckcg+/b2/auPzjqXwHL63AacAdSEnb2/celBEfExhtnofOONgpW8lBWfXzIT/YRXzu4lOpSRGx/avpPq1m36iwNziLa8Qhy6KEBZQVpBCkq3j/m9ZJn/hhm7Btpdmyi6DaAlwtmdSpPmAJ2EaRBjvE0Er0RgsLf4C3vbSyD180gm5LgKilYUfyggp4ggDeINWLwX7MBxKHkKKYcIaUCsfdP0qi9IudUYW5Ta/MvWOODoXdB1KSAkncpEEhRCY2+9aHbXmWzBQxbXoQ6QrzNMEKbAbVJWojSTqKNknkn0qr05WyLm4ALVo8pJV5SWioT7kgA7+lZ98UkLa6oQ2ttKFizZKtKQNRMkkxzvt9q0fIZDMXeO04dN6l/wyQV2KtTayBpCyseYAhSSQO0mqL/AO2fWGZuTcZV1lLipl25uitXPYBJ29tqCp9OXAts/jXyrTou2lSTEDWJ/vX1IO9ZpiPhHa2Vyw7d5A3IafS8R4OnUEj8nJgFW59gBWlgRzUQtFFFBAnM3H9DX6H/ADSfjVz/AENfof8ANFFA2e6ivETDbH3Sr/NWGyeU/ZsPLACnG0qIHEkUUUHYGaWiigSa8uJS42pCxKVCCPUUUUHA2VqlKv8ATM+YlSpbG55k/euyUJBJAAPqBRRQKUJIEiYMj2r1G9FFB48FsEqCRJ5MbmlQ0hCdKEhKZJgCBJoooF0+5pQNgKKKBaKKKAooooP/2Q==">
            <a:hlinkClick r:id="rId2"/>
          </p:cNvPr>
          <p:cNvSpPr>
            <a:spLocks noChangeAspect="1" noChangeArrowheads="1"/>
          </p:cNvSpPr>
          <p:nvPr/>
        </p:nvSpPr>
        <p:spPr bwMode="auto">
          <a:xfrm>
            <a:off x="77788" y="-890588"/>
            <a:ext cx="141922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Sun Never Sets on the British Empire”</a:t>
            </a:r>
            <a:endParaRPr lang="en-US" dirty="0"/>
          </a:p>
        </p:txBody>
      </p:sp>
      <p:pic>
        <p:nvPicPr>
          <p:cNvPr id="4" name="Content Placeholder 3" descr="british empire map.gif"/>
          <p:cNvPicPr>
            <a:picLocks noGrp="1" noChangeAspect="1"/>
          </p:cNvPicPr>
          <p:nvPr>
            <p:ph idx="1"/>
          </p:nvPr>
        </p:nvPicPr>
        <p:blipFill>
          <a:blip r:embed="rId2" cstate="print">
            <a:clrChange>
              <a:clrFrom>
                <a:srgbClr val="FFCC66"/>
              </a:clrFrom>
              <a:clrTo>
                <a:srgbClr val="FFCC66">
                  <a:alpha val="0"/>
                </a:srgbClr>
              </a:clrTo>
            </a:clrChange>
          </a:blip>
          <a:stretch>
            <a:fillRect/>
          </a:stretch>
        </p:blipFill>
        <p:spPr>
          <a:xfrm>
            <a:off x="1600200" y="1295400"/>
            <a:ext cx="5829300" cy="4429125"/>
          </a:xfrm>
        </p:spPr>
      </p:pic>
      <p:sp>
        <p:nvSpPr>
          <p:cNvPr id="3" name="TextBox 2"/>
          <p:cNvSpPr txBox="1"/>
          <p:nvPr/>
        </p:nvSpPr>
        <p:spPr>
          <a:xfrm>
            <a:off x="609600" y="6096000"/>
            <a:ext cx="7848600" cy="646331"/>
          </a:xfrm>
          <a:prstGeom prst="rect">
            <a:avLst/>
          </a:prstGeom>
          <a:noFill/>
        </p:spPr>
        <p:txBody>
          <a:bodyPr wrap="square" rtlCol="0">
            <a:spAutoFit/>
          </a:bodyPr>
          <a:lstStyle/>
          <a:p>
            <a:r>
              <a:rPr lang="en-US" dirty="0" smtClean="0"/>
              <a:t>A recent study showed that, in their history, Great Britain has invaded 90% of the countries in the world (all but 22).  They have colonized 102 countries.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All-reaching Empire</a:t>
            </a:r>
            <a:endParaRPr lang="en-US" dirty="0"/>
          </a:p>
        </p:txBody>
      </p:sp>
      <p:pic>
        <p:nvPicPr>
          <p:cNvPr id="4" name="Content Placeholder 3" descr="imperialism.jpg"/>
          <p:cNvPicPr>
            <a:picLocks noGrp="1" noChangeAspect="1"/>
          </p:cNvPicPr>
          <p:nvPr>
            <p:ph idx="1"/>
          </p:nvPr>
        </p:nvPicPr>
        <p:blipFill>
          <a:blip r:embed="rId2" cstate="print"/>
          <a:stretch>
            <a:fillRect/>
          </a:stretch>
        </p:blipFill>
        <p:spPr>
          <a:xfrm>
            <a:off x="2286000" y="1524000"/>
            <a:ext cx="4926977" cy="5105676"/>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11841</TotalTime>
  <Words>3354</Words>
  <Application>Microsoft Office PowerPoint</Application>
  <PresentationFormat>On-screen Show (4:3)</PresentationFormat>
  <Paragraphs>303</Paragraphs>
  <Slides>60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Calibri</vt:lpstr>
      <vt:lpstr>Franklin Gothic Book</vt:lpstr>
      <vt:lpstr>Franklin Gothic Medium</vt:lpstr>
      <vt:lpstr>Wingdings 2</vt:lpstr>
      <vt:lpstr>Trek</vt:lpstr>
      <vt:lpstr>Imperialism</vt:lpstr>
      <vt:lpstr>When you think of imperialism…..</vt:lpstr>
      <vt:lpstr>The tentacles of GB reached far and wide</vt:lpstr>
      <vt:lpstr>Imperialism video clip (4 min) </vt:lpstr>
      <vt:lpstr>Imagine for a moment…</vt:lpstr>
      <vt:lpstr>Let’s refresh our memories…  </vt:lpstr>
      <vt:lpstr>WHAT IS IT?</vt:lpstr>
      <vt:lpstr>“The Sun Never Sets on the British Empire”</vt:lpstr>
      <vt:lpstr>The All-reaching Empire</vt:lpstr>
      <vt:lpstr>British Empire </vt:lpstr>
      <vt:lpstr>RHODES COLOSSUS</vt:lpstr>
      <vt:lpstr>Perspective</vt:lpstr>
      <vt:lpstr>Partition of Africa</vt:lpstr>
      <vt:lpstr>King Leopold of Belgium</vt:lpstr>
      <vt:lpstr>Imperialists divide Africa</vt:lpstr>
      <vt:lpstr>Imperialists divide Africa </vt:lpstr>
      <vt:lpstr>ANALYZE THIS!</vt:lpstr>
      <vt:lpstr>Imperialists divide Africa </vt:lpstr>
      <vt:lpstr>Imperialists divide Africa </vt:lpstr>
      <vt:lpstr>Racism (warped sense of nationalism) </vt:lpstr>
      <vt:lpstr>White Man’s Burden by Rudyard Kipling                                                 (author of “the Jungle Book”)</vt:lpstr>
      <vt:lpstr>The white man’s burden- The Journal,  Detroit . 1899</vt:lpstr>
      <vt:lpstr>Analyze this!</vt:lpstr>
      <vt:lpstr>Forms of imperialism</vt:lpstr>
      <vt:lpstr>Outcomes of imperialism FOR Africa  (p. 315)</vt:lpstr>
      <vt:lpstr>Crumbling Ottoman Empire…p. 318</vt:lpstr>
      <vt:lpstr>Euro interests in Middle EAst</vt:lpstr>
      <vt:lpstr>Egypt’s modernization…p.318</vt:lpstr>
      <vt:lpstr>Using the Suez Canal saves approximately how many miles on the trip from India to London?</vt:lpstr>
      <vt:lpstr>Canal Changes Hands…</vt:lpstr>
      <vt:lpstr>Suez canal</vt:lpstr>
      <vt:lpstr>Suez Canal From space</vt:lpstr>
      <vt:lpstr>Persia’s modernization p. 319-320</vt:lpstr>
      <vt:lpstr>Conclusion:</vt:lpstr>
      <vt:lpstr>Imperialism in INDIA</vt:lpstr>
      <vt:lpstr>“The jewel in the crown”</vt:lpstr>
      <vt:lpstr>Hindus vs. Muslims</vt:lpstr>
      <vt:lpstr>Sepoy rebellion (Mutiny)</vt:lpstr>
      <vt:lpstr>The British lion’s vengeance  on the bengal tiger</vt:lpstr>
      <vt:lpstr>Long-term outcomes of colonization</vt:lpstr>
      <vt:lpstr>Imperialism in china</vt:lpstr>
      <vt:lpstr>West interested in china</vt:lpstr>
      <vt:lpstr>West interested in china</vt:lpstr>
      <vt:lpstr>Opium war: 1839</vt:lpstr>
      <vt:lpstr>Taiping rebellion: 1853</vt:lpstr>
      <vt:lpstr>Self-Strengthening Movement: 1860s</vt:lpstr>
      <vt:lpstr>Open door policy: 1899</vt:lpstr>
      <vt:lpstr>Open door policy   A more aggressive cartoon</vt:lpstr>
      <vt:lpstr>The US was no innocent bystander….</vt:lpstr>
      <vt:lpstr>Boxer rebellion: 1900</vt:lpstr>
      <vt:lpstr>Imperialism in japan</vt:lpstr>
      <vt:lpstr>Japan modernizes</vt:lpstr>
      <vt:lpstr>Treaty of Kanagawa: 1854</vt:lpstr>
      <vt:lpstr>Meiji Era Begins: 1867-1912</vt:lpstr>
      <vt:lpstr>Sino-Japanese war: 1894 </vt:lpstr>
      <vt:lpstr>Russo-Japanese war: 1904</vt:lpstr>
      <vt:lpstr>Portsmouth Peace Treaty - 1905</vt:lpstr>
      <vt:lpstr>Japan annexes Korea: 1910</vt:lpstr>
      <vt:lpstr>Long-term outcomes of Japanese Imperialism</vt:lpstr>
      <vt:lpstr>Long-term outcomes of Japanese Imperialism</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VPOWER</dc:creator>
  <cp:lastModifiedBy>DONNELLY, JOHN</cp:lastModifiedBy>
  <cp:revision>211</cp:revision>
  <dcterms:created xsi:type="dcterms:W3CDTF">2009-04-13T17:22:25Z</dcterms:created>
  <dcterms:modified xsi:type="dcterms:W3CDTF">2015-10-15T16:43:41Z</dcterms:modified>
</cp:coreProperties>
</file>